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37"/>
  </p:notesMasterIdLst>
  <p:sldIdLst>
    <p:sldId id="316" r:id="rId4"/>
    <p:sldId id="320" r:id="rId5"/>
    <p:sldId id="327" r:id="rId6"/>
    <p:sldId id="295" r:id="rId7"/>
    <p:sldId id="287" r:id="rId8"/>
    <p:sldId id="342" r:id="rId9"/>
    <p:sldId id="340" r:id="rId10"/>
    <p:sldId id="296" r:id="rId11"/>
    <p:sldId id="339" r:id="rId12"/>
    <p:sldId id="292" r:id="rId13"/>
    <p:sldId id="322" r:id="rId14"/>
    <p:sldId id="325" r:id="rId15"/>
    <p:sldId id="349" r:id="rId16"/>
    <p:sldId id="330" r:id="rId17"/>
    <p:sldId id="331" r:id="rId18"/>
    <p:sldId id="299" r:id="rId19"/>
    <p:sldId id="344" r:id="rId20"/>
    <p:sldId id="343" r:id="rId21"/>
    <p:sldId id="346" r:id="rId22"/>
    <p:sldId id="332" r:id="rId23"/>
    <p:sldId id="345" r:id="rId24"/>
    <p:sldId id="348" r:id="rId25"/>
    <p:sldId id="336" r:id="rId26"/>
    <p:sldId id="270" r:id="rId27"/>
    <p:sldId id="347" r:id="rId28"/>
    <p:sldId id="335" r:id="rId29"/>
    <p:sldId id="261" r:id="rId30"/>
    <p:sldId id="291" r:id="rId31"/>
    <p:sldId id="333" r:id="rId32"/>
    <p:sldId id="318" r:id="rId33"/>
    <p:sldId id="307" r:id="rId34"/>
    <p:sldId id="324" r:id="rId35"/>
    <p:sldId id="3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Lx5wQE/UsxLcRD/3okN4w==" hashData="lpJjAXEMzVlE0bwK5womPsX4Rqg8XAauqQeJHgbE3fSkC73WjfyueWqrpt0DI+lsaYnSMVwIYRzSTrjec1hfq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Keogh" initials="MK" lastIdx="1" clrIdx="0">
    <p:extLst>
      <p:ext uri="{19B8F6BF-5375-455C-9EA6-DF929625EA0E}">
        <p15:presenceInfo xmlns:p15="http://schemas.microsoft.com/office/powerpoint/2012/main" userId="75bd22b85ee38c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42"/>
    <a:srgbClr val="0067A7"/>
    <a:srgbClr val="006F3C"/>
    <a:srgbClr val="1E6EB0"/>
    <a:srgbClr val="22B573"/>
    <a:srgbClr val="0F1F51"/>
    <a:srgbClr val="1A587A"/>
    <a:srgbClr val="222222"/>
    <a:srgbClr val="0BA2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96346"/>
  </p:normalViewPr>
  <p:slideViewPr>
    <p:cSldViewPr snapToGrid="0" snapToObjects="1">
      <p:cViewPr varScale="1">
        <p:scale>
          <a:sx n="62" d="100"/>
          <a:sy n="62" d="100"/>
        </p:scale>
        <p:origin x="840" y="72"/>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3T06:17:58.0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1132,'0'1,"0"0,0-1,1 1,-1 0,0-1,1 1,-1 0,0-1,1 1,-1-1,1 1,-1 0,1-1,0 1,-1-1,1 1,-1-1,1 0,0 1,-1-1,1 0,0 1,0-1,-1 0,1 0,0 0,0 1,-1-1,1 0,0 0,0 0,0 0,29-1,-28 1,34-5,1-1,66-20,71-36,-48 16,-95 34,-1-2,0 0,-2-3,33-22,-27 17,-22 15,0 1,25-10,-25 12,0-1,0 0,-1-1,17-11,55-47,-29 21,1 2,76-41,-123 78,76-46,-77 46,-1-1,1 0,-1 0,0-1,-1 1,0-1,1-1,-2 1,8-13,-10 14,-1 0,0 0,0 0,0 0,0-1,-1 1,0 0,0 0,0-1,-1 1,1 0,-1 0,-1 0,1-1,-1 1,0 1,0-1,0 0,-1 0,-3-4,-7-12,-2 1,-31-35,42 50,-22-21,0 0,-2 1,-1 2,-1 1,-1 2,0 0,-2 2,0 2,-1 1,-1 2,-39-11,68 23,1 0,-1 0,0 1,1 0,-1 0,0 0,1 0,-1 1,0 0,1 0,-1 1,1 0,-1 0,1 0,0 0,0 1,-8 5,-3 5,1 0,0 0,-23 28,-11 11,13-20,9-9,-36 40,56-54,0 0,1 1,-1-1,2 1,-1 0,2 1,-1-1,-4 21,1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3T06:18:00.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756 72,'-12'0,"-16"0,-19 0,-10 0,-3 0,-7-8,3-2,1-4,4 1,2 2,1 4,-12 2,3 2,12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3T06:18:09.2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1459 976,'-1'-3,"-1"1,0-1,0 1,0-1,0 1,0 0,0 0,-1 0,1 1,-1-1,0 0,1 1,-1 0,-3-2,-47-12,31 10,-58-19,26 7,1 3,-108-15,-230 21,98 7,270 0,1-1,0-1,0-1,1-1,-1-1,1-1,0 0,1-2,-1 0,2-2,-21-13,36 21,1 1,-1-1,0 0,1 0,0-1,0 1,0-1,0 1,1-1,-3-5,4 8,1 0,-1-1,1 1,-1-1,1 1,0-1,0 1,0-1,0 1,0-1,0 1,0-1,0 1,1-1,-1 1,0-1,1 1,-1 0,1-1,0 1,-1 0,1-1,0 1,0 0,0 0,0 0,0 0,0 0,0 0,0 0,1 0,-1 0,0 0,2 0,10-7,-2 0,1 0,-1-1,0-1,-1 0,0 0,-1-1,0 0,11-18,-12 15,-1-1,0 0,-1 0,0 0,-1-1,-1 0,3-20,-3-3,-2 1,-3-40,1 23,0 21,-1 0,-6-37,6 67,0 0,0 0,0 0,0 0,-1 0,0 0,0 1,0-1,-5-5,7 8,-1 0,0 0,1 1,-1-1,0 0,0 1,0-1,0 1,0-1,1 1,-1 0,0-1,0 1,0 0,0-1,0 1,0 0,0 0,0 0,0 0,0 0,0 0,0 0,0 1,0-1,0 0,0 0,0 1,0-1,0 0,0 1,0-1,0 1,1 0,-1-1,0 1,0 0,1-1,-1 1,0 0,1 0,-1-1,0 2,-1 1,-1 0,1 1,0-1,0 0,1 1,-1-1,1 1,-1-1,1 1,0 0,1 0,-1-1,1 1,0 0,0 4,0-5,0-1,0 1,0-1,1 0,-1 1,1-1,0 0,0 0,0 1,0-1,0 0,0 0,1 0,-1 0,0 0,1-1,0 1,-1 0,1-1,0 1,0-1,0 0,0 1,0-1,0 0,3 1,41 9,-34-9,0 1,18 6,17 11,-6-3,0-1,86 21,111 10,-145-27,-41-8,66 6,-91-15,0-2,1 0,-1-2,1-1,-1-1,37-10,-27 4,0 1,1 2,40-1,110 4,-119 4,-10-1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3T06:18:27.7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309 592,'2'-11,"-1"0,2 0,0 0,0 1,1-1,0 1,11-19,-3 5,84-168,-91 182,-1 0,-1 0,0-1,0 1,-1-1,0 1,-1-1,0 0,-1 0,-1-19,0 24,0 0,-1 1,1-1,-1 0,0 0,0 1,-1-1,0 1,0-1,0 1,-1 0,1 0,-1 1,0-1,-1 1,1 0,-1 0,0 0,0 1,-7-5,3 3,-1 1,1 0,-1 1,0 0,0 0,0 1,0 0,0 0,0 2,-17-1,19 2,0 0,1 0,-1 1,0 0,1 0,0 1,-1 0,1 0,0 1,0-1,1 2,-1-1,1 1,-8 7,-5 8,1 0,1 0,1 2,1 0,1 1,0 1,-16 43,26-55,0 1,-3 26,4-10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3T06:18:30.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69,'16'-2,"0"0,0-1,-1-1,1 0,21-9,0 0,-13 6,1 1,0 1,0 1,1 1,-1 1,1 1,-1 2,29 3,127 10,-109-10,-19 2,1 3,68 20,-5-1,-54-17,121 4,64-17,-82 0,-98 2,-41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13T06:18:52.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3090 1536,'0'-3,"0"-1,0 1,-1 0,1 0,-1 0,1 0,-1 0,0 0,0 0,-1 0,1 0,0 0,-1 1,0-1,0 1,1-1,-4-2,1 1,-1 1,1 0,-1 0,0 1,1-1,-1 1,0 0,0 0,-8-1,-54-15,-1 3,0 3,-121-5,165 17,15 1,-1-1,1 0,-1-1,1 0,-18-4,24 3,0 1,0 0,0-1,1 1,-1-1,0 0,1 0,-1 0,1 0,0 0,0-1,-1 1,2-1,-1 1,0-1,0 0,1 0,0 0,-1 1,1-2,0 1,0-4,-17-71,9 35,-21-62,10 58,-3 2,-45-72,44 81,2-1,1-1,3-1,-23-64,22 34,-16-104,32 146,0 1,3-1,3-42,-2 62,1 0,0 1,0-1,1 1,0-1,0 1,0 0,1 0,0 1,0-1,0 1,1 0,0 0,7-6,9-6,1 1,30-17,-26 17,-26 16,86-49,-77 45,0 0,-1 1,1 0,1 0,-1 1,0 0,0 1,14-1,-21 2,0 1,0-1,0 0,0 0,-1 1,1-1,0 1,0 0,0-1,-1 1,1 0,0 0,-1 0,1 0,-1 0,1 1,-1-1,0 0,1 1,-1-1,0 1,0-1,0 1,0 0,0-1,0 1,-1 0,1 0,-1 0,1-1,-1 1,1 0,-1 0,0 0,0 3,0 3,0 0,-1 0,0 0,0-1,0 1,-1 0,-4 10,-38 74,-1 2,43-87,-1 1,0-1,-1 1,1-1,-1 0,-1-1,1 1,-1-1,-1 0,1 0,-1 0,0-1,0 0,-1 0,1-1,-1 1,0-1,0-1,0 0,-1 0,1 0,-1-1,-8 2,-2-1,0-1,1-1,-1 0,0-2,1 0,-1-1,-20-5,-117-39,93 25,-111-24,-45-16,169 44,-1 3,-98-16,-48-9,169 34,0 1,0 1,0 1,0 2,-39 4,-132 29,134-19,-128 10,32-33,49 1,107 9,-1-1,1 1,0 0,-1 0,1 0,0 1,0-1,0 1,0 0,0 1,0-1,0 0,1 1,-1 0,1 0,0 0,0 0,0 1,0-1,-2 5,-3 3,1 1,0 0,1 0,0 1,-5 15,6-12,1 0,1 0,0 0,-1 23,4-32,0 0,0 0,1 0,-1 0,1 0,1 0,0 0,0 0,0-1,1 1,-1-1,7 11,-6-14,0 0,0 0,1 0,-1 0,0-1,1 1,0-1,-1 0,1 0,0 0,0 0,0-1,1 0,-1 0,0 0,6 0,10 1,-1-1,27-1,-23-1,86-2,126 2,-100 21,-14-16,-63-3,0 2,82 15,-82-2,64 26,-51-17,-56-20,-1-1,1-1,0-1,27 2,62-7,-28 1,160 3,177-4,-366 0,76-16,-85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751C6-769F-D14A-BB36-36157EFEAE08}" type="datetimeFigureOut">
              <a:rPr lang="en-US" smtClean="0"/>
              <a:t>7/26/2021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05F8D-F341-7646-80E2-BC21C26FFC1F}" type="slidenum">
              <a:rPr lang="en-US" smtClean="0"/>
              <a:t>‹#›</a:t>
            </a:fld>
            <a:endParaRPr lang="en-US" dirty="0"/>
          </a:p>
        </p:txBody>
      </p:sp>
    </p:spTree>
    <p:extLst>
      <p:ext uri="{BB962C8B-B14F-4D97-AF65-F5344CB8AC3E}">
        <p14:creationId xmlns:p14="http://schemas.microsoft.com/office/powerpoint/2010/main" val="15093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F805F8D-F341-7646-80E2-BC21C26FFC1F}" type="slidenum">
              <a:rPr lang="en-US" smtClean="0"/>
              <a:t>1</a:t>
            </a:fld>
            <a:endParaRPr lang="en-US" dirty="0"/>
          </a:p>
        </p:txBody>
      </p:sp>
    </p:spTree>
    <p:extLst>
      <p:ext uri="{BB962C8B-B14F-4D97-AF65-F5344CB8AC3E}">
        <p14:creationId xmlns:p14="http://schemas.microsoft.com/office/powerpoint/2010/main" val="240616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F805F8D-F341-7646-80E2-BC21C26FFC1F}" type="slidenum">
              <a:rPr lang="en-US" smtClean="0"/>
              <a:t>33</a:t>
            </a:fld>
            <a:endParaRPr lang="en-US" dirty="0"/>
          </a:p>
        </p:txBody>
      </p:sp>
    </p:spTree>
    <p:extLst>
      <p:ext uri="{BB962C8B-B14F-4D97-AF65-F5344CB8AC3E}">
        <p14:creationId xmlns:p14="http://schemas.microsoft.com/office/powerpoint/2010/main" val="226200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F805F8D-F341-7646-80E2-BC21C26FFC1F}" type="slidenum">
              <a:rPr lang="en-US" smtClean="0"/>
              <a:t>3</a:t>
            </a:fld>
            <a:endParaRPr lang="en-US" dirty="0"/>
          </a:p>
        </p:txBody>
      </p:sp>
    </p:spTree>
    <p:extLst>
      <p:ext uri="{BB962C8B-B14F-4D97-AF65-F5344CB8AC3E}">
        <p14:creationId xmlns:p14="http://schemas.microsoft.com/office/powerpoint/2010/main" val="354737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F805F8D-F341-7646-80E2-BC21C26FFC1F}" type="slidenum">
              <a:rPr lang="en-US" smtClean="0"/>
              <a:t>9</a:t>
            </a:fld>
            <a:endParaRPr lang="en-US" dirty="0"/>
          </a:p>
        </p:txBody>
      </p:sp>
    </p:spTree>
    <p:extLst>
      <p:ext uri="{BB962C8B-B14F-4D97-AF65-F5344CB8AC3E}">
        <p14:creationId xmlns:p14="http://schemas.microsoft.com/office/powerpoint/2010/main" val="2628455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F805F8D-F341-7646-80E2-BC21C26FFC1F}" type="slidenum">
              <a:rPr lang="en-US" smtClean="0"/>
              <a:t>21</a:t>
            </a:fld>
            <a:endParaRPr lang="en-US" dirty="0"/>
          </a:p>
        </p:txBody>
      </p:sp>
    </p:spTree>
    <p:extLst>
      <p:ext uri="{BB962C8B-B14F-4D97-AF65-F5344CB8AC3E}">
        <p14:creationId xmlns:p14="http://schemas.microsoft.com/office/powerpoint/2010/main" val="205049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05F8D-F341-7646-80E2-BC21C26FFC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602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05F8D-F341-7646-80E2-BC21C26FFC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038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805F8D-F341-7646-80E2-BC21C26FFC1F}" type="slidenum">
              <a:rPr lang="en-US" smtClean="0"/>
              <a:t>26</a:t>
            </a:fld>
            <a:endParaRPr lang="en-US" dirty="0"/>
          </a:p>
        </p:txBody>
      </p:sp>
    </p:spTree>
    <p:extLst>
      <p:ext uri="{BB962C8B-B14F-4D97-AF65-F5344CB8AC3E}">
        <p14:creationId xmlns:p14="http://schemas.microsoft.com/office/powerpoint/2010/main" val="1023718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805F8D-F341-7646-80E2-BC21C26FFC1F}" type="slidenum">
              <a:rPr lang="en-US" smtClean="0"/>
              <a:t>27</a:t>
            </a:fld>
            <a:endParaRPr lang="en-US" dirty="0"/>
          </a:p>
        </p:txBody>
      </p:sp>
    </p:spTree>
    <p:extLst>
      <p:ext uri="{BB962C8B-B14F-4D97-AF65-F5344CB8AC3E}">
        <p14:creationId xmlns:p14="http://schemas.microsoft.com/office/powerpoint/2010/main" val="2249942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05F8D-F341-7646-80E2-BC21C26FFC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19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A062-929D-5949-8B21-1120DAC286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4AE62D-9CA6-A24E-9139-681FE954CB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233D3E-3280-F04B-B1F7-1057576D5E64}"/>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5" name="Footer Placeholder 4">
            <a:extLst>
              <a:ext uri="{FF2B5EF4-FFF2-40B4-BE49-F238E27FC236}">
                <a16:creationId xmlns:a16="http://schemas.microsoft.com/office/drawing/2014/main" id="{EA792598-DE2D-7049-8D34-B0E0145D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39B5A2-9736-DD40-9A67-A009A715A9C2}"/>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53273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A8BE3-1F6C-1444-B9D9-C01AC4C7B54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15FD87-1F7E-8043-AFC2-7A08A73AB4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6C345E-0CC5-534D-B3A5-E2B85F378DF1}"/>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5" name="Footer Placeholder 4">
            <a:extLst>
              <a:ext uri="{FF2B5EF4-FFF2-40B4-BE49-F238E27FC236}">
                <a16:creationId xmlns:a16="http://schemas.microsoft.com/office/drawing/2014/main" id="{0C638D8D-68CA-E946-A082-281FCDFF3D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66B77B-FC6E-B74E-876C-4291B3C01926}"/>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628526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95D37-7B57-2149-9A56-D3F3FAE6D62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FCDA93-61F6-3E46-B4A5-B71C8299CF8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FD2B8E-718C-9B4C-99F0-65EB4CE6658F}"/>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5" name="Footer Placeholder 4">
            <a:extLst>
              <a:ext uri="{FF2B5EF4-FFF2-40B4-BE49-F238E27FC236}">
                <a16:creationId xmlns:a16="http://schemas.microsoft.com/office/drawing/2014/main" id="{BC461A32-113B-7143-B180-34C4A7F8EA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CCF6D4-717F-7748-9F17-7FC9EFE78714}"/>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1543550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A062-929D-5949-8B21-1120DAC286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4AE62D-9CA6-A24E-9139-681FE954CB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233D3E-3280-F04B-B1F7-1057576D5E64}"/>
              </a:ext>
            </a:extLst>
          </p:cNvPr>
          <p:cNvSpPr>
            <a:spLocks noGrp="1"/>
          </p:cNvSpPr>
          <p:nvPr>
            <p:ph type="dt" sz="half" idx="10"/>
          </p:nvPr>
        </p:nvSpPr>
        <p:spPr/>
        <p:txBody>
          <a:bodyPr/>
          <a:lstStyle/>
          <a:p>
            <a:fld id="{FB0097F2-3A0F-4246-8507-0D91D911575B}" type="datetime1">
              <a:rPr lang="en-US" smtClean="0"/>
              <a:t>7/26/2021</a:t>
            </a:fld>
            <a:endParaRPr lang="en-US" dirty="0"/>
          </a:p>
        </p:txBody>
      </p:sp>
      <p:sp>
        <p:nvSpPr>
          <p:cNvPr id="5" name="Footer Placeholder 4">
            <a:extLst>
              <a:ext uri="{FF2B5EF4-FFF2-40B4-BE49-F238E27FC236}">
                <a16:creationId xmlns:a16="http://schemas.microsoft.com/office/drawing/2014/main" id="{EA792598-DE2D-7049-8D34-B0E0145D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39B5A2-9736-DD40-9A67-A009A715A9C2}"/>
              </a:ext>
            </a:extLst>
          </p:cNvPr>
          <p:cNvSpPr>
            <a:spLocks noGrp="1"/>
          </p:cNvSpPr>
          <p:nvPr>
            <p:ph type="sldNum" sz="quarter" idx="12"/>
          </p:nvPr>
        </p:nvSpPr>
        <p:spPr>
          <a:xfrm>
            <a:off x="9448800" y="6492875"/>
            <a:ext cx="2743200" cy="365125"/>
          </a:xfrm>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757261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CF6D-6231-774A-B06A-67D76027135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E53616-84AF-524C-80FE-979C197F3527}"/>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5F48B9-FABD-F140-9FF6-39CA219A2E62}"/>
              </a:ext>
            </a:extLst>
          </p:cNvPr>
          <p:cNvSpPr>
            <a:spLocks noGrp="1"/>
          </p:cNvSpPr>
          <p:nvPr>
            <p:ph type="dt" sz="half" idx="10"/>
          </p:nvPr>
        </p:nvSpPr>
        <p:spPr/>
        <p:txBody>
          <a:bodyPr/>
          <a:lstStyle/>
          <a:p>
            <a:fld id="{15816EC4-9A88-459B-9DE8-E1A75C1E149E}" type="datetime1">
              <a:rPr lang="en-US" smtClean="0"/>
              <a:t>7/26/2021</a:t>
            </a:fld>
            <a:endParaRPr lang="en-US" dirty="0"/>
          </a:p>
        </p:txBody>
      </p:sp>
      <p:sp>
        <p:nvSpPr>
          <p:cNvPr id="5" name="Footer Placeholder 4">
            <a:extLst>
              <a:ext uri="{FF2B5EF4-FFF2-40B4-BE49-F238E27FC236}">
                <a16:creationId xmlns:a16="http://schemas.microsoft.com/office/drawing/2014/main" id="{27FF0C3E-7031-9D47-A20C-02377E3959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7363A2-8366-2A48-96D0-2FB575F89DA4}"/>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1600872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5318-4E2C-354A-87C9-875C706E2EB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6E8167-D03C-CD43-A5FF-C26C19C38E7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D2A9B5-3007-6046-8992-82EBE82EAB40}"/>
              </a:ext>
            </a:extLst>
          </p:cNvPr>
          <p:cNvSpPr>
            <a:spLocks noGrp="1"/>
          </p:cNvSpPr>
          <p:nvPr>
            <p:ph type="dt" sz="half" idx="10"/>
          </p:nvPr>
        </p:nvSpPr>
        <p:spPr/>
        <p:txBody>
          <a:bodyPr/>
          <a:lstStyle/>
          <a:p>
            <a:fld id="{73352414-4DF3-488E-968C-974FF3E5299A}" type="datetime1">
              <a:rPr lang="en-US" smtClean="0"/>
              <a:t>7/26/2021</a:t>
            </a:fld>
            <a:endParaRPr lang="en-US" dirty="0"/>
          </a:p>
        </p:txBody>
      </p:sp>
      <p:sp>
        <p:nvSpPr>
          <p:cNvPr id="5" name="Footer Placeholder 4">
            <a:extLst>
              <a:ext uri="{FF2B5EF4-FFF2-40B4-BE49-F238E27FC236}">
                <a16:creationId xmlns:a16="http://schemas.microsoft.com/office/drawing/2014/main" id="{735004E8-55E3-194C-8F03-6199D233CB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04D56A-DC0B-184E-87F3-DA6FC099A8EB}"/>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468057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7A7E-2244-A54A-B5DB-1CA21A52FD4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E64280-3131-BA47-9BF8-ED01039FA704}"/>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0249A4C-0A1D-374F-AD17-266911921C93}"/>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0E487B4-9B6C-C546-AD25-058BEF565543}"/>
              </a:ext>
            </a:extLst>
          </p:cNvPr>
          <p:cNvSpPr>
            <a:spLocks noGrp="1"/>
          </p:cNvSpPr>
          <p:nvPr>
            <p:ph type="dt" sz="half" idx="10"/>
          </p:nvPr>
        </p:nvSpPr>
        <p:spPr/>
        <p:txBody>
          <a:bodyPr/>
          <a:lstStyle/>
          <a:p>
            <a:fld id="{50358B89-03D5-480D-9367-F46C9CAAF2B0}" type="datetime1">
              <a:rPr lang="en-US" smtClean="0"/>
              <a:t>7/26/2021</a:t>
            </a:fld>
            <a:endParaRPr lang="en-US" dirty="0"/>
          </a:p>
        </p:txBody>
      </p:sp>
      <p:sp>
        <p:nvSpPr>
          <p:cNvPr id="6" name="Footer Placeholder 5">
            <a:extLst>
              <a:ext uri="{FF2B5EF4-FFF2-40B4-BE49-F238E27FC236}">
                <a16:creationId xmlns:a16="http://schemas.microsoft.com/office/drawing/2014/main" id="{F05B2E56-2B34-6245-A31B-19EA8FADF7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397E45-2B35-1A40-B6D4-EE91A7656E2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737821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F7BA-2B71-594B-BF54-E61D1C623E24}"/>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548B6F-1A82-DA41-80E8-5D409E331D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A3D6063-1BF8-5143-809D-75DB5C1B3887}"/>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65C5FF4-5A0F-7049-BEC9-8D5278C852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188A24-666D-5342-A3D9-1DED593F13D0}"/>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8D9721C-5B6C-6E45-910E-476C4E0343DE}"/>
              </a:ext>
            </a:extLst>
          </p:cNvPr>
          <p:cNvSpPr>
            <a:spLocks noGrp="1"/>
          </p:cNvSpPr>
          <p:nvPr>
            <p:ph type="dt" sz="half" idx="10"/>
          </p:nvPr>
        </p:nvSpPr>
        <p:spPr/>
        <p:txBody>
          <a:bodyPr/>
          <a:lstStyle/>
          <a:p>
            <a:fld id="{D4B2AC33-E436-40F8-8634-B5DD9290DED6}" type="datetime1">
              <a:rPr lang="en-US" smtClean="0"/>
              <a:t>7/26/2021</a:t>
            </a:fld>
            <a:endParaRPr lang="en-US" dirty="0"/>
          </a:p>
        </p:txBody>
      </p:sp>
      <p:sp>
        <p:nvSpPr>
          <p:cNvPr id="8" name="Footer Placeholder 7">
            <a:extLst>
              <a:ext uri="{FF2B5EF4-FFF2-40B4-BE49-F238E27FC236}">
                <a16:creationId xmlns:a16="http://schemas.microsoft.com/office/drawing/2014/main" id="{A4EE618A-9FA4-2744-AD30-4FFBF7CBAB6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F35D791-7B4F-B149-A94A-8D91750AEC2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1620380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B1BC-8501-BF4E-B1D4-5EE8DFB1539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510ABCA-3B42-7944-9A1D-0FBFED6AFDF6}"/>
              </a:ext>
            </a:extLst>
          </p:cNvPr>
          <p:cNvSpPr>
            <a:spLocks noGrp="1"/>
          </p:cNvSpPr>
          <p:nvPr>
            <p:ph type="dt" sz="half" idx="10"/>
          </p:nvPr>
        </p:nvSpPr>
        <p:spPr/>
        <p:txBody>
          <a:bodyPr/>
          <a:lstStyle/>
          <a:p>
            <a:fld id="{59F141C5-4D13-4535-9BEA-EAC336ABE937}" type="datetime1">
              <a:rPr lang="en-US" smtClean="0"/>
              <a:t>7/26/2021</a:t>
            </a:fld>
            <a:endParaRPr lang="en-US" dirty="0"/>
          </a:p>
        </p:txBody>
      </p:sp>
      <p:sp>
        <p:nvSpPr>
          <p:cNvPr id="4" name="Footer Placeholder 3">
            <a:extLst>
              <a:ext uri="{FF2B5EF4-FFF2-40B4-BE49-F238E27FC236}">
                <a16:creationId xmlns:a16="http://schemas.microsoft.com/office/drawing/2014/main" id="{CF1F57C7-E1C7-FC4F-B761-E420CD514F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468281-6571-E047-99E3-CCC6481E8BF3}"/>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796848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FAB4A-B3EF-7440-BB58-B14E42AC88D2}"/>
              </a:ext>
            </a:extLst>
          </p:cNvPr>
          <p:cNvSpPr>
            <a:spLocks noGrp="1"/>
          </p:cNvSpPr>
          <p:nvPr>
            <p:ph type="dt" sz="half" idx="10"/>
          </p:nvPr>
        </p:nvSpPr>
        <p:spPr/>
        <p:txBody>
          <a:bodyPr/>
          <a:lstStyle/>
          <a:p>
            <a:fld id="{333D2EFF-12FE-4ADF-BD37-EA2512DA8458}" type="datetime1">
              <a:rPr lang="en-US" smtClean="0"/>
              <a:t>7/26/2021</a:t>
            </a:fld>
            <a:endParaRPr lang="en-US" dirty="0"/>
          </a:p>
        </p:txBody>
      </p:sp>
      <p:sp>
        <p:nvSpPr>
          <p:cNvPr id="3" name="Footer Placeholder 2">
            <a:extLst>
              <a:ext uri="{FF2B5EF4-FFF2-40B4-BE49-F238E27FC236}">
                <a16:creationId xmlns:a16="http://schemas.microsoft.com/office/drawing/2014/main" id="{94C5DC34-8790-424D-9E2D-6968A4A70C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54E630-C1CA-8F48-82D5-B45DF22E2C1B}"/>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532483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B6C1-4CA2-9249-94FF-185C6C400D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2CA079-61FC-5542-BB79-8D31AEA79B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F33A1D2-9DA2-AE4D-ABF0-10B9797F20E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B7F4AD-0AAE-3348-98E6-E54C105A69E2}"/>
              </a:ext>
            </a:extLst>
          </p:cNvPr>
          <p:cNvSpPr>
            <a:spLocks noGrp="1"/>
          </p:cNvSpPr>
          <p:nvPr>
            <p:ph type="dt" sz="half" idx="10"/>
          </p:nvPr>
        </p:nvSpPr>
        <p:spPr/>
        <p:txBody>
          <a:bodyPr/>
          <a:lstStyle/>
          <a:p>
            <a:fld id="{F16B41FB-7D3F-4BF9-9887-DB4498FB41A8}" type="datetime1">
              <a:rPr lang="en-US" smtClean="0"/>
              <a:t>7/26/2021</a:t>
            </a:fld>
            <a:endParaRPr lang="en-US" dirty="0"/>
          </a:p>
        </p:txBody>
      </p:sp>
      <p:sp>
        <p:nvSpPr>
          <p:cNvPr id="6" name="Footer Placeholder 5">
            <a:extLst>
              <a:ext uri="{FF2B5EF4-FFF2-40B4-BE49-F238E27FC236}">
                <a16:creationId xmlns:a16="http://schemas.microsoft.com/office/drawing/2014/main" id="{C8F6C1CA-8B50-7B40-971C-382EB19715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FE65FD-9C8C-8F4E-AE77-EBC0DFF94C9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146010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CF6D-6231-774A-B06A-67D76027135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E53616-84AF-524C-80FE-979C197F35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5F48B9-FABD-F140-9FF6-39CA219A2E62}"/>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5" name="Footer Placeholder 4">
            <a:extLst>
              <a:ext uri="{FF2B5EF4-FFF2-40B4-BE49-F238E27FC236}">
                <a16:creationId xmlns:a16="http://schemas.microsoft.com/office/drawing/2014/main" id="{27FF0C3E-7031-9D47-A20C-02377E3959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7363A2-8366-2A48-96D0-2FB575F89DA4}"/>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9246025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2B1A-0809-264C-87CB-A4CA59401B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BCCC6A8-5C61-0649-A872-0DC7B64C7A1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2EFCA9-B53B-0D4F-ADA6-C4FDF4F91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4C733F-B489-EB48-B74B-BBE60BB9A36A}"/>
              </a:ext>
            </a:extLst>
          </p:cNvPr>
          <p:cNvSpPr>
            <a:spLocks noGrp="1"/>
          </p:cNvSpPr>
          <p:nvPr>
            <p:ph type="dt" sz="half" idx="10"/>
          </p:nvPr>
        </p:nvSpPr>
        <p:spPr/>
        <p:txBody>
          <a:bodyPr/>
          <a:lstStyle/>
          <a:p>
            <a:fld id="{62296CE1-B870-4F05-89AE-E38BAB2C923E}" type="datetime1">
              <a:rPr lang="en-US" smtClean="0"/>
              <a:t>7/26/2021</a:t>
            </a:fld>
            <a:endParaRPr lang="en-US" dirty="0"/>
          </a:p>
        </p:txBody>
      </p:sp>
      <p:sp>
        <p:nvSpPr>
          <p:cNvPr id="6" name="Footer Placeholder 5">
            <a:extLst>
              <a:ext uri="{FF2B5EF4-FFF2-40B4-BE49-F238E27FC236}">
                <a16:creationId xmlns:a16="http://schemas.microsoft.com/office/drawing/2014/main" id="{AFC5094C-E638-F544-A34D-E059FC4827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CD7007-7653-0A48-B38D-159ECDC580CF}"/>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1602750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A8BE3-1F6C-1444-B9D9-C01AC4C7B54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15FD87-1F7E-8043-AFC2-7A08A73AB480}"/>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6C345E-0CC5-534D-B3A5-E2B85F378DF1}"/>
              </a:ext>
            </a:extLst>
          </p:cNvPr>
          <p:cNvSpPr>
            <a:spLocks noGrp="1"/>
          </p:cNvSpPr>
          <p:nvPr>
            <p:ph type="dt" sz="half" idx="10"/>
          </p:nvPr>
        </p:nvSpPr>
        <p:spPr/>
        <p:txBody>
          <a:bodyPr/>
          <a:lstStyle/>
          <a:p>
            <a:fld id="{D7730229-2FB2-495E-8F8A-DC447C937810}" type="datetime1">
              <a:rPr lang="en-US" smtClean="0"/>
              <a:t>7/26/2021</a:t>
            </a:fld>
            <a:endParaRPr lang="en-US" dirty="0"/>
          </a:p>
        </p:txBody>
      </p:sp>
      <p:sp>
        <p:nvSpPr>
          <p:cNvPr id="5" name="Footer Placeholder 4">
            <a:extLst>
              <a:ext uri="{FF2B5EF4-FFF2-40B4-BE49-F238E27FC236}">
                <a16:creationId xmlns:a16="http://schemas.microsoft.com/office/drawing/2014/main" id="{0C638D8D-68CA-E946-A082-281FCDFF3D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66B77B-FC6E-B74E-876C-4291B3C01926}"/>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35402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95D37-7B57-2149-9A56-D3F3FAE6D62B}"/>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FCDA93-61F6-3E46-B4A5-B71C8299CF88}"/>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FD2B8E-718C-9B4C-99F0-65EB4CE6658F}"/>
              </a:ext>
            </a:extLst>
          </p:cNvPr>
          <p:cNvSpPr>
            <a:spLocks noGrp="1"/>
          </p:cNvSpPr>
          <p:nvPr>
            <p:ph type="dt" sz="half" idx="10"/>
          </p:nvPr>
        </p:nvSpPr>
        <p:spPr/>
        <p:txBody>
          <a:bodyPr/>
          <a:lstStyle/>
          <a:p>
            <a:fld id="{4198972D-52A2-46B6-81AF-D24510B30C4E}" type="datetime1">
              <a:rPr lang="en-US" smtClean="0"/>
              <a:t>7/26/2021</a:t>
            </a:fld>
            <a:endParaRPr lang="en-US" dirty="0"/>
          </a:p>
        </p:txBody>
      </p:sp>
      <p:sp>
        <p:nvSpPr>
          <p:cNvPr id="5" name="Footer Placeholder 4">
            <a:extLst>
              <a:ext uri="{FF2B5EF4-FFF2-40B4-BE49-F238E27FC236}">
                <a16:creationId xmlns:a16="http://schemas.microsoft.com/office/drawing/2014/main" id="{BC461A32-113B-7143-B180-34C4A7F8EA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CCF6D4-717F-7748-9F17-7FC9EFE78714}"/>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673891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A062-929D-5949-8B21-1120DAC286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1A4AE62D-9CA6-A24E-9139-681FE954CB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233D3E-3280-F04B-B1F7-1057576D5E64}"/>
              </a:ext>
            </a:extLst>
          </p:cNvPr>
          <p:cNvSpPr>
            <a:spLocks noGrp="1"/>
          </p:cNvSpPr>
          <p:nvPr>
            <p:ph type="dt" sz="half" idx="10"/>
          </p:nvPr>
        </p:nvSpPr>
        <p:spPr/>
        <p:txBody>
          <a:bodyPr/>
          <a:lstStyle/>
          <a:p>
            <a:fld id="{FB0097F2-3A0F-4246-8507-0D91D911575B}" type="datetime1">
              <a:rPr lang="en-US" smtClean="0"/>
              <a:t>7/26/2021</a:t>
            </a:fld>
            <a:endParaRPr lang="en-US" dirty="0"/>
          </a:p>
        </p:txBody>
      </p:sp>
      <p:sp>
        <p:nvSpPr>
          <p:cNvPr id="5" name="Footer Placeholder 4">
            <a:extLst>
              <a:ext uri="{FF2B5EF4-FFF2-40B4-BE49-F238E27FC236}">
                <a16:creationId xmlns:a16="http://schemas.microsoft.com/office/drawing/2014/main" id="{EA792598-DE2D-7049-8D34-B0E0145D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39B5A2-9736-DD40-9A67-A009A715A9C2}"/>
              </a:ext>
            </a:extLst>
          </p:cNvPr>
          <p:cNvSpPr>
            <a:spLocks noGrp="1"/>
          </p:cNvSpPr>
          <p:nvPr>
            <p:ph type="sldNum" sz="quarter" idx="12"/>
          </p:nvPr>
        </p:nvSpPr>
        <p:spPr>
          <a:xfrm>
            <a:off x="9448800" y="6492875"/>
            <a:ext cx="2743200" cy="365125"/>
          </a:xfrm>
        </p:spPr>
        <p:txBody>
          <a:bodyPr/>
          <a:lstStyle/>
          <a:p>
            <a:fld id="{57AF3A57-B88C-1745-AC76-D2EE5E84A2ED}" type="slidenum">
              <a:rPr lang="en-US" smtClean="0"/>
              <a:t>‹#›</a:t>
            </a:fld>
            <a:endParaRPr lang="en-US" dirty="0"/>
          </a:p>
        </p:txBody>
      </p:sp>
      <p:sp>
        <p:nvSpPr>
          <p:cNvPr id="7" name="Rectangle 6"/>
          <p:cNvSpPr/>
          <p:nvPr userDrawn="1"/>
        </p:nvSpPr>
        <p:spPr>
          <a:xfrm>
            <a:off x="0" y="0"/>
            <a:ext cx="60579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59384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8CF6D-6231-774A-B06A-67D76027135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E53616-84AF-524C-80FE-979C197F3527}"/>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5F48B9-FABD-F140-9FF6-39CA219A2E62}"/>
              </a:ext>
            </a:extLst>
          </p:cNvPr>
          <p:cNvSpPr>
            <a:spLocks noGrp="1"/>
          </p:cNvSpPr>
          <p:nvPr>
            <p:ph type="dt" sz="half" idx="10"/>
          </p:nvPr>
        </p:nvSpPr>
        <p:spPr/>
        <p:txBody>
          <a:bodyPr/>
          <a:lstStyle/>
          <a:p>
            <a:fld id="{15816EC4-9A88-459B-9DE8-E1A75C1E149E}" type="datetime1">
              <a:rPr lang="en-US" smtClean="0"/>
              <a:t>7/26/2021</a:t>
            </a:fld>
            <a:endParaRPr lang="en-US" dirty="0"/>
          </a:p>
        </p:txBody>
      </p:sp>
      <p:sp>
        <p:nvSpPr>
          <p:cNvPr id="5" name="Footer Placeholder 4">
            <a:extLst>
              <a:ext uri="{FF2B5EF4-FFF2-40B4-BE49-F238E27FC236}">
                <a16:creationId xmlns:a16="http://schemas.microsoft.com/office/drawing/2014/main" id="{27FF0C3E-7031-9D47-A20C-02377E3959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7363A2-8366-2A48-96D0-2FB575F89DA4}"/>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727047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5318-4E2C-354A-87C9-875C706E2EB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6E8167-D03C-CD43-A5FF-C26C19C38E7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D2A9B5-3007-6046-8992-82EBE82EAB40}"/>
              </a:ext>
            </a:extLst>
          </p:cNvPr>
          <p:cNvSpPr>
            <a:spLocks noGrp="1"/>
          </p:cNvSpPr>
          <p:nvPr>
            <p:ph type="dt" sz="half" idx="10"/>
          </p:nvPr>
        </p:nvSpPr>
        <p:spPr/>
        <p:txBody>
          <a:bodyPr/>
          <a:lstStyle/>
          <a:p>
            <a:fld id="{73352414-4DF3-488E-968C-974FF3E5299A}" type="datetime1">
              <a:rPr lang="en-US" smtClean="0"/>
              <a:t>7/26/2021</a:t>
            </a:fld>
            <a:endParaRPr lang="en-US" dirty="0"/>
          </a:p>
        </p:txBody>
      </p:sp>
      <p:sp>
        <p:nvSpPr>
          <p:cNvPr id="5" name="Footer Placeholder 4">
            <a:extLst>
              <a:ext uri="{FF2B5EF4-FFF2-40B4-BE49-F238E27FC236}">
                <a16:creationId xmlns:a16="http://schemas.microsoft.com/office/drawing/2014/main" id="{735004E8-55E3-194C-8F03-6199D233CB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04D56A-DC0B-184E-87F3-DA6FC099A8EB}"/>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682007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7A7E-2244-A54A-B5DB-1CA21A52FD4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E64280-3131-BA47-9BF8-ED01039FA704}"/>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0249A4C-0A1D-374F-AD17-266911921C93}"/>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0E487B4-9B6C-C546-AD25-058BEF565543}"/>
              </a:ext>
            </a:extLst>
          </p:cNvPr>
          <p:cNvSpPr>
            <a:spLocks noGrp="1"/>
          </p:cNvSpPr>
          <p:nvPr>
            <p:ph type="dt" sz="half" idx="10"/>
          </p:nvPr>
        </p:nvSpPr>
        <p:spPr/>
        <p:txBody>
          <a:bodyPr/>
          <a:lstStyle/>
          <a:p>
            <a:fld id="{50358B89-03D5-480D-9367-F46C9CAAF2B0}" type="datetime1">
              <a:rPr lang="en-US" smtClean="0"/>
              <a:t>7/26/2021</a:t>
            </a:fld>
            <a:endParaRPr lang="en-US" dirty="0"/>
          </a:p>
        </p:txBody>
      </p:sp>
      <p:sp>
        <p:nvSpPr>
          <p:cNvPr id="6" name="Footer Placeholder 5">
            <a:extLst>
              <a:ext uri="{FF2B5EF4-FFF2-40B4-BE49-F238E27FC236}">
                <a16:creationId xmlns:a16="http://schemas.microsoft.com/office/drawing/2014/main" id="{F05B2E56-2B34-6245-A31B-19EA8FADF7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397E45-2B35-1A40-B6D4-EE91A7656E2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542348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F7BA-2B71-594B-BF54-E61D1C623E24}"/>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548B6F-1A82-DA41-80E8-5D409E331D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A3D6063-1BF8-5143-809D-75DB5C1B3887}"/>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65C5FF4-5A0F-7049-BEC9-8D5278C852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188A24-666D-5342-A3D9-1DED593F13D0}"/>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8D9721C-5B6C-6E45-910E-476C4E0343DE}"/>
              </a:ext>
            </a:extLst>
          </p:cNvPr>
          <p:cNvSpPr>
            <a:spLocks noGrp="1"/>
          </p:cNvSpPr>
          <p:nvPr>
            <p:ph type="dt" sz="half" idx="10"/>
          </p:nvPr>
        </p:nvSpPr>
        <p:spPr/>
        <p:txBody>
          <a:bodyPr/>
          <a:lstStyle/>
          <a:p>
            <a:fld id="{D4B2AC33-E436-40F8-8634-B5DD9290DED6}" type="datetime1">
              <a:rPr lang="en-US" smtClean="0"/>
              <a:t>7/26/2021</a:t>
            </a:fld>
            <a:endParaRPr lang="en-US" dirty="0"/>
          </a:p>
        </p:txBody>
      </p:sp>
      <p:sp>
        <p:nvSpPr>
          <p:cNvPr id="8" name="Footer Placeholder 7">
            <a:extLst>
              <a:ext uri="{FF2B5EF4-FFF2-40B4-BE49-F238E27FC236}">
                <a16:creationId xmlns:a16="http://schemas.microsoft.com/office/drawing/2014/main" id="{A4EE618A-9FA4-2744-AD30-4FFBF7CBAB6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F35D791-7B4F-B149-A94A-8D91750AEC2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183790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B1BC-8501-BF4E-B1D4-5EE8DFB15390}"/>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510ABCA-3B42-7944-9A1D-0FBFED6AFDF6}"/>
              </a:ext>
            </a:extLst>
          </p:cNvPr>
          <p:cNvSpPr>
            <a:spLocks noGrp="1"/>
          </p:cNvSpPr>
          <p:nvPr>
            <p:ph type="dt" sz="half" idx="10"/>
          </p:nvPr>
        </p:nvSpPr>
        <p:spPr/>
        <p:txBody>
          <a:bodyPr/>
          <a:lstStyle/>
          <a:p>
            <a:fld id="{59F141C5-4D13-4535-9BEA-EAC336ABE937}" type="datetime1">
              <a:rPr lang="en-US" smtClean="0"/>
              <a:t>7/26/2021</a:t>
            </a:fld>
            <a:endParaRPr lang="en-US" dirty="0"/>
          </a:p>
        </p:txBody>
      </p:sp>
      <p:sp>
        <p:nvSpPr>
          <p:cNvPr id="4" name="Footer Placeholder 3">
            <a:extLst>
              <a:ext uri="{FF2B5EF4-FFF2-40B4-BE49-F238E27FC236}">
                <a16:creationId xmlns:a16="http://schemas.microsoft.com/office/drawing/2014/main" id="{CF1F57C7-E1C7-FC4F-B761-E420CD514F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468281-6571-E047-99E3-CCC6481E8BF3}"/>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266939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FAB4A-B3EF-7440-BB58-B14E42AC88D2}"/>
              </a:ext>
            </a:extLst>
          </p:cNvPr>
          <p:cNvSpPr>
            <a:spLocks noGrp="1"/>
          </p:cNvSpPr>
          <p:nvPr>
            <p:ph type="dt" sz="half" idx="10"/>
          </p:nvPr>
        </p:nvSpPr>
        <p:spPr/>
        <p:txBody>
          <a:bodyPr/>
          <a:lstStyle/>
          <a:p>
            <a:fld id="{333D2EFF-12FE-4ADF-BD37-EA2512DA8458}" type="datetime1">
              <a:rPr lang="en-US" smtClean="0"/>
              <a:t>7/26/2021</a:t>
            </a:fld>
            <a:endParaRPr lang="en-US" dirty="0"/>
          </a:p>
        </p:txBody>
      </p:sp>
      <p:sp>
        <p:nvSpPr>
          <p:cNvPr id="3" name="Footer Placeholder 2">
            <a:extLst>
              <a:ext uri="{FF2B5EF4-FFF2-40B4-BE49-F238E27FC236}">
                <a16:creationId xmlns:a16="http://schemas.microsoft.com/office/drawing/2014/main" id="{94C5DC34-8790-424D-9E2D-6968A4A70C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54E630-C1CA-8F48-82D5-B45DF22E2C1B}"/>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60993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5318-4E2C-354A-87C9-875C706E2EB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6E8167-D03C-CD43-A5FF-C26C19C38E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D2A9B5-3007-6046-8992-82EBE82EAB40}"/>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5" name="Footer Placeholder 4">
            <a:extLst>
              <a:ext uri="{FF2B5EF4-FFF2-40B4-BE49-F238E27FC236}">
                <a16:creationId xmlns:a16="http://schemas.microsoft.com/office/drawing/2014/main" id="{735004E8-55E3-194C-8F03-6199D233CB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04D56A-DC0B-184E-87F3-DA6FC099A8EB}"/>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1349351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B6C1-4CA2-9249-94FF-185C6C400D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2CA079-61FC-5542-BB79-8D31AEA79B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F33A1D2-9DA2-AE4D-ABF0-10B9797F20E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B7F4AD-0AAE-3348-98E6-E54C105A69E2}"/>
              </a:ext>
            </a:extLst>
          </p:cNvPr>
          <p:cNvSpPr>
            <a:spLocks noGrp="1"/>
          </p:cNvSpPr>
          <p:nvPr>
            <p:ph type="dt" sz="half" idx="10"/>
          </p:nvPr>
        </p:nvSpPr>
        <p:spPr/>
        <p:txBody>
          <a:bodyPr/>
          <a:lstStyle/>
          <a:p>
            <a:fld id="{F16B41FB-7D3F-4BF9-9887-DB4498FB41A8}" type="datetime1">
              <a:rPr lang="en-US" smtClean="0"/>
              <a:t>7/26/2021</a:t>
            </a:fld>
            <a:endParaRPr lang="en-US" dirty="0"/>
          </a:p>
        </p:txBody>
      </p:sp>
      <p:sp>
        <p:nvSpPr>
          <p:cNvPr id="6" name="Footer Placeholder 5">
            <a:extLst>
              <a:ext uri="{FF2B5EF4-FFF2-40B4-BE49-F238E27FC236}">
                <a16:creationId xmlns:a16="http://schemas.microsoft.com/office/drawing/2014/main" id="{C8F6C1CA-8B50-7B40-971C-382EB19715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FE65FD-9C8C-8F4E-AE77-EBC0DFF94C9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349040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2B1A-0809-264C-87CB-A4CA59401B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BCCC6A8-5C61-0649-A872-0DC7B64C7A1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2EFCA9-B53B-0D4F-ADA6-C4FDF4F91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4C733F-B489-EB48-B74B-BBE60BB9A36A}"/>
              </a:ext>
            </a:extLst>
          </p:cNvPr>
          <p:cNvSpPr>
            <a:spLocks noGrp="1"/>
          </p:cNvSpPr>
          <p:nvPr>
            <p:ph type="dt" sz="half" idx="10"/>
          </p:nvPr>
        </p:nvSpPr>
        <p:spPr/>
        <p:txBody>
          <a:bodyPr/>
          <a:lstStyle/>
          <a:p>
            <a:fld id="{62296CE1-B870-4F05-89AE-E38BAB2C923E}" type="datetime1">
              <a:rPr lang="en-US" smtClean="0"/>
              <a:t>7/26/2021</a:t>
            </a:fld>
            <a:endParaRPr lang="en-US" dirty="0"/>
          </a:p>
        </p:txBody>
      </p:sp>
      <p:sp>
        <p:nvSpPr>
          <p:cNvPr id="6" name="Footer Placeholder 5">
            <a:extLst>
              <a:ext uri="{FF2B5EF4-FFF2-40B4-BE49-F238E27FC236}">
                <a16:creationId xmlns:a16="http://schemas.microsoft.com/office/drawing/2014/main" id="{AFC5094C-E638-F544-A34D-E059FC4827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CD7007-7653-0A48-B38D-159ECDC580CF}"/>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477714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A8BE3-1F6C-1444-B9D9-C01AC4C7B54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15FD87-1F7E-8043-AFC2-7A08A73AB480}"/>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6C345E-0CC5-534D-B3A5-E2B85F378DF1}"/>
              </a:ext>
            </a:extLst>
          </p:cNvPr>
          <p:cNvSpPr>
            <a:spLocks noGrp="1"/>
          </p:cNvSpPr>
          <p:nvPr>
            <p:ph type="dt" sz="half" idx="10"/>
          </p:nvPr>
        </p:nvSpPr>
        <p:spPr/>
        <p:txBody>
          <a:bodyPr/>
          <a:lstStyle/>
          <a:p>
            <a:fld id="{D7730229-2FB2-495E-8F8A-DC447C937810}" type="datetime1">
              <a:rPr lang="en-US" smtClean="0"/>
              <a:t>7/26/2021</a:t>
            </a:fld>
            <a:endParaRPr lang="en-US" dirty="0"/>
          </a:p>
        </p:txBody>
      </p:sp>
      <p:sp>
        <p:nvSpPr>
          <p:cNvPr id="5" name="Footer Placeholder 4">
            <a:extLst>
              <a:ext uri="{FF2B5EF4-FFF2-40B4-BE49-F238E27FC236}">
                <a16:creationId xmlns:a16="http://schemas.microsoft.com/office/drawing/2014/main" id="{0C638D8D-68CA-E946-A082-281FCDFF3D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66B77B-FC6E-B74E-876C-4291B3C01926}"/>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3910108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A95D37-7B57-2149-9A56-D3F3FAE6D62B}"/>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FCDA93-61F6-3E46-B4A5-B71C8299CF88}"/>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FD2B8E-718C-9B4C-99F0-65EB4CE6658F}"/>
              </a:ext>
            </a:extLst>
          </p:cNvPr>
          <p:cNvSpPr>
            <a:spLocks noGrp="1"/>
          </p:cNvSpPr>
          <p:nvPr>
            <p:ph type="dt" sz="half" idx="10"/>
          </p:nvPr>
        </p:nvSpPr>
        <p:spPr/>
        <p:txBody>
          <a:bodyPr/>
          <a:lstStyle/>
          <a:p>
            <a:fld id="{4198972D-52A2-46B6-81AF-D24510B30C4E}" type="datetime1">
              <a:rPr lang="en-US" smtClean="0"/>
              <a:t>7/26/2021</a:t>
            </a:fld>
            <a:endParaRPr lang="en-US" dirty="0"/>
          </a:p>
        </p:txBody>
      </p:sp>
      <p:sp>
        <p:nvSpPr>
          <p:cNvPr id="5" name="Footer Placeholder 4">
            <a:extLst>
              <a:ext uri="{FF2B5EF4-FFF2-40B4-BE49-F238E27FC236}">
                <a16:creationId xmlns:a16="http://schemas.microsoft.com/office/drawing/2014/main" id="{BC461A32-113B-7143-B180-34C4A7F8EA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CCF6D4-717F-7748-9F17-7FC9EFE78714}"/>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95349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7A7E-2244-A54A-B5DB-1CA21A52FD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E64280-3131-BA47-9BF8-ED01039FA7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0249A4C-0A1D-374F-AD17-266911921C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0E487B4-9B6C-C546-AD25-058BEF565543}"/>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6" name="Footer Placeholder 5">
            <a:extLst>
              <a:ext uri="{FF2B5EF4-FFF2-40B4-BE49-F238E27FC236}">
                <a16:creationId xmlns:a16="http://schemas.microsoft.com/office/drawing/2014/main" id="{F05B2E56-2B34-6245-A31B-19EA8FADF74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397E45-2B35-1A40-B6D4-EE91A7656E2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163809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F7BA-2B71-594B-BF54-E61D1C623E2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548B6F-1A82-DA41-80E8-5D409E331D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A3D6063-1BF8-5143-809D-75DB5C1B388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65C5FF4-5A0F-7049-BEC9-8D5278C85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188A24-666D-5342-A3D9-1DED593F13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8D9721C-5B6C-6E45-910E-476C4E0343DE}"/>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8" name="Footer Placeholder 7">
            <a:extLst>
              <a:ext uri="{FF2B5EF4-FFF2-40B4-BE49-F238E27FC236}">
                <a16:creationId xmlns:a16="http://schemas.microsoft.com/office/drawing/2014/main" id="{A4EE618A-9FA4-2744-AD30-4FFBF7CBAB6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F35D791-7B4F-B149-A94A-8D91750AEC2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67099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B1BC-8501-BF4E-B1D4-5EE8DFB1539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510ABCA-3B42-7944-9A1D-0FBFED6AFDF6}"/>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4" name="Footer Placeholder 3">
            <a:extLst>
              <a:ext uri="{FF2B5EF4-FFF2-40B4-BE49-F238E27FC236}">
                <a16:creationId xmlns:a16="http://schemas.microsoft.com/office/drawing/2014/main" id="{CF1F57C7-E1C7-FC4F-B761-E420CD514F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F468281-6571-E047-99E3-CCC6481E8BF3}"/>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649198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FAB4A-B3EF-7440-BB58-B14E42AC88D2}"/>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3" name="Footer Placeholder 2">
            <a:extLst>
              <a:ext uri="{FF2B5EF4-FFF2-40B4-BE49-F238E27FC236}">
                <a16:creationId xmlns:a16="http://schemas.microsoft.com/office/drawing/2014/main" id="{94C5DC34-8790-424D-9E2D-6968A4A70C9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54E630-C1CA-8F48-82D5-B45DF22E2C1B}"/>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2569735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B6C1-4CA2-9249-94FF-185C6C400D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2CA079-61FC-5542-BB79-8D31AEA79B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F33A1D2-9DA2-AE4D-ABF0-10B9797F2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B7F4AD-0AAE-3348-98E6-E54C105A69E2}"/>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6" name="Footer Placeholder 5">
            <a:extLst>
              <a:ext uri="{FF2B5EF4-FFF2-40B4-BE49-F238E27FC236}">
                <a16:creationId xmlns:a16="http://schemas.microsoft.com/office/drawing/2014/main" id="{C8F6C1CA-8B50-7B40-971C-382EB19715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FE65FD-9C8C-8F4E-AE77-EBC0DFF94C9E}"/>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1728143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2B1A-0809-264C-87CB-A4CA59401B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BCCC6A8-5C61-0649-A872-0DC7B64C7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2EFCA9-B53B-0D4F-ADA6-C4FDF4F91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4C733F-B489-EB48-B74B-BBE60BB9A36A}"/>
              </a:ext>
            </a:extLst>
          </p:cNvPr>
          <p:cNvSpPr>
            <a:spLocks noGrp="1"/>
          </p:cNvSpPr>
          <p:nvPr>
            <p:ph type="dt" sz="half" idx="10"/>
          </p:nvPr>
        </p:nvSpPr>
        <p:spPr/>
        <p:txBody>
          <a:bodyPr/>
          <a:lstStyle/>
          <a:p>
            <a:fld id="{73BA2BDD-0DEE-3B46-8B22-7B03A110AD30}" type="datetimeFigureOut">
              <a:rPr lang="en-US" smtClean="0"/>
              <a:t>7/26/2021</a:t>
            </a:fld>
            <a:endParaRPr lang="en-US" dirty="0"/>
          </a:p>
        </p:txBody>
      </p:sp>
      <p:sp>
        <p:nvSpPr>
          <p:cNvPr id="6" name="Footer Placeholder 5">
            <a:extLst>
              <a:ext uri="{FF2B5EF4-FFF2-40B4-BE49-F238E27FC236}">
                <a16:creationId xmlns:a16="http://schemas.microsoft.com/office/drawing/2014/main" id="{AFC5094C-E638-F544-A34D-E059FC4827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CD7007-7653-0A48-B38D-159ECDC580CF}"/>
              </a:ext>
            </a:extLst>
          </p:cNvPr>
          <p:cNvSpPr>
            <a:spLocks noGrp="1"/>
          </p:cNvSpPr>
          <p:nvPr>
            <p:ph type="sldNum" sz="quarter" idx="12"/>
          </p:nvPr>
        </p:nvSpPr>
        <p:spPr/>
        <p:txBody>
          <a:bodyPr/>
          <a:lstStyle/>
          <a:p>
            <a:fld id="{57AF3A57-B88C-1745-AC76-D2EE5E84A2ED}" type="slidenum">
              <a:rPr lang="en-US" smtClean="0"/>
              <a:t>‹#›</a:t>
            </a:fld>
            <a:endParaRPr lang="en-US" dirty="0"/>
          </a:p>
        </p:txBody>
      </p:sp>
    </p:spTree>
    <p:extLst>
      <p:ext uri="{BB962C8B-B14F-4D97-AF65-F5344CB8AC3E}">
        <p14:creationId xmlns:p14="http://schemas.microsoft.com/office/powerpoint/2010/main" val="95015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CF0AAD-E1ED-BF47-82CB-C97AC5CCF9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2DFA152-F990-0B4C-A45B-3A3DA6B4F7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F1E13B-F875-6046-85DD-3ED073598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A2BDD-0DEE-3B46-8B22-7B03A110AD30}" type="datetimeFigureOut">
              <a:rPr lang="en-US" smtClean="0"/>
              <a:t>7/26/2021</a:t>
            </a:fld>
            <a:endParaRPr lang="en-US" dirty="0"/>
          </a:p>
        </p:txBody>
      </p:sp>
      <p:sp>
        <p:nvSpPr>
          <p:cNvPr id="5" name="Footer Placeholder 4">
            <a:extLst>
              <a:ext uri="{FF2B5EF4-FFF2-40B4-BE49-F238E27FC236}">
                <a16:creationId xmlns:a16="http://schemas.microsoft.com/office/drawing/2014/main" id="{879D7956-2D56-3446-90F3-A55FCC91DF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A26DC3-AFDD-2641-86C3-5CB18BC26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F3A57-B88C-1745-AC76-D2EE5E84A2ED}" type="slidenum">
              <a:rPr lang="en-US" smtClean="0"/>
              <a:t>‹#›</a:t>
            </a:fld>
            <a:endParaRPr lang="en-US" dirty="0"/>
          </a:p>
        </p:txBody>
      </p:sp>
    </p:spTree>
    <p:extLst>
      <p:ext uri="{BB962C8B-B14F-4D97-AF65-F5344CB8AC3E}">
        <p14:creationId xmlns:p14="http://schemas.microsoft.com/office/powerpoint/2010/main" val="100208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F1E13B-F875-6046-85DD-3ED073598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0058E-6B88-420D-AF4C-25EEEA6D17A2}" type="datetime1">
              <a:rPr lang="en-US" smtClean="0"/>
              <a:t>7/26/2021</a:t>
            </a:fld>
            <a:endParaRPr lang="en-US" dirty="0"/>
          </a:p>
        </p:txBody>
      </p:sp>
      <p:sp>
        <p:nvSpPr>
          <p:cNvPr id="5" name="Footer Placeholder 4">
            <a:extLst>
              <a:ext uri="{FF2B5EF4-FFF2-40B4-BE49-F238E27FC236}">
                <a16:creationId xmlns:a16="http://schemas.microsoft.com/office/drawing/2014/main" id="{879D7956-2D56-3446-90F3-A55FCC91DF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A26DC3-AFDD-2641-86C3-5CB18BC26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F3A57-B88C-1745-AC76-D2EE5E84A2ED}" type="slidenum">
              <a:rPr lang="en-US" smtClean="0"/>
              <a:t>‹#›</a:t>
            </a:fld>
            <a:endParaRPr lang="en-US" dirty="0"/>
          </a:p>
        </p:txBody>
      </p:sp>
    </p:spTree>
    <p:extLst>
      <p:ext uri="{BB962C8B-B14F-4D97-AF65-F5344CB8AC3E}">
        <p14:creationId xmlns:p14="http://schemas.microsoft.com/office/powerpoint/2010/main" val="2759614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6F1E13B-F875-6046-85DD-3ED073598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0058E-6B88-420D-AF4C-25EEEA6D17A2}" type="datetime1">
              <a:rPr lang="en-US" smtClean="0"/>
              <a:t>7/26/2021</a:t>
            </a:fld>
            <a:endParaRPr lang="en-US" dirty="0"/>
          </a:p>
        </p:txBody>
      </p:sp>
      <p:sp>
        <p:nvSpPr>
          <p:cNvPr id="5" name="Footer Placeholder 4">
            <a:extLst>
              <a:ext uri="{FF2B5EF4-FFF2-40B4-BE49-F238E27FC236}">
                <a16:creationId xmlns:a16="http://schemas.microsoft.com/office/drawing/2014/main" id="{879D7956-2D56-3446-90F3-A55FCC91DF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A26DC3-AFDD-2641-86C3-5CB18BC26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AF3A57-B88C-1745-AC76-D2EE5E84A2ED}" type="slidenum">
              <a:rPr lang="en-US" smtClean="0"/>
              <a:t>‹#›</a:t>
            </a:fld>
            <a:endParaRPr lang="en-US" dirty="0"/>
          </a:p>
        </p:txBody>
      </p:sp>
      <p:pic>
        <p:nvPicPr>
          <p:cNvPr id="2" name="Picture 1"/>
          <p:cNvPicPr>
            <a:picLocks noChangeAspect="1"/>
          </p:cNvPicPr>
          <p:nvPr userDrawn="1"/>
        </p:nvPicPr>
        <p:blipFill>
          <a:blip r:embed="rId13"/>
          <a:stretch>
            <a:fillRect/>
          </a:stretch>
        </p:blipFill>
        <p:spPr>
          <a:xfrm>
            <a:off x="-140525" y="0"/>
            <a:ext cx="6377049" cy="6858000"/>
          </a:xfrm>
          <a:prstGeom prst="rect">
            <a:avLst/>
          </a:prstGeom>
        </p:spPr>
      </p:pic>
    </p:spTree>
    <p:extLst>
      <p:ext uri="{BB962C8B-B14F-4D97-AF65-F5344CB8AC3E}">
        <p14:creationId xmlns:p14="http://schemas.microsoft.com/office/powerpoint/2010/main" val="3722511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customXml" Target="../ink/ink5.xml"/><Relationship Id="rId3" Type="http://schemas.openxmlformats.org/officeDocument/2006/relationships/image" Target="../media/image6.png"/><Relationship Id="rId7" Type="http://schemas.openxmlformats.org/officeDocument/2006/relationships/customXml" Target="../ink/ink2.xml"/><Relationship Id="rId12" Type="http://schemas.openxmlformats.org/officeDocument/2006/relationships/image" Target="../media/image320.png"/><Relationship Id="rId2" Type="http://schemas.openxmlformats.org/officeDocument/2006/relationships/image" Target="../media/image19.png"/><Relationship Id="rId16" Type="http://schemas.openxmlformats.org/officeDocument/2006/relationships/image" Target="../media/image340.png"/><Relationship Id="rId1" Type="http://schemas.openxmlformats.org/officeDocument/2006/relationships/slideLayout" Target="../slideLayouts/slideLayout7.xml"/><Relationship Id="rId6" Type="http://schemas.openxmlformats.org/officeDocument/2006/relationships/image" Target="../media/image29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310.png"/><Relationship Id="rId4" Type="http://schemas.openxmlformats.org/officeDocument/2006/relationships/image" Target="../media/image4.png"/><Relationship Id="rId9" Type="http://schemas.openxmlformats.org/officeDocument/2006/relationships/customXml" Target="../ink/ink3.xml"/><Relationship Id="rId14" Type="http://schemas.openxmlformats.org/officeDocument/2006/relationships/image" Target="../media/image33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emf"/><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6.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5.jpeg"/><Relationship Id="rId11" Type="http://schemas.openxmlformats.org/officeDocument/2006/relationships/image" Target="../media/image28.png"/><Relationship Id="rId5" Type="http://schemas.openxmlformats.org/officeDocument/2006/relationships/image" Target="../media/image44.jpeg"/><Relationship Id="rId10" Type="http://schemas.openxmlformats.org/officeDocument/2006/relationships/image" Target="../media/image6.png"/><Relationship Id="rId4" Type="http://schemas.openxmlformats.org/officeDocument/2006/relationships/image" Target="../media/image43.jpeg"/><Relationship Id="rId9"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5.pn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6.png"/><Relationship Id="rId4" Type="http://schemas.openxmlformats.org/officeDocument/2006/relationships/image" Target="../media/image48.jpeg"/><Relationship Id="rId9"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8.emf"/></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www.health.govt.nz/our-work/diseases-and-conditions/covid-19-novel-coronavirus/covid-19-vaccines" TargetMode="External"/><Relationship Id="rId5" Type="http://schemas.openxmlformats.org/officeDocument/2006/relationships/hyperlink" Target="https://www.health.gov.au/contacts/national-coronavirus-and-covid-19-vaccine-helpline" TargetMode="Externa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2.jpeg"/><Relationship Id="rId7" Type="http://schemas.openxmlformats.org/officeDocument/2006/relationships/image" Target="../media/image64.jpeg"/><Relationship Id="rId12" Type="http://schemas.openxmlformats.org/officeDocument/2006/relationships/image" Target="../media/image6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png"/><Relationship Id="rId5" Type="http://schemas.openxmlformats.org/officeDocument/2006/relationships/hyperlink" Target="https://www.health.govt.nz/our-work/diseases-and-conditions/covid-19-novel-coronavirus/covid-19-vaccines" TargetMode="External"/><Relationship Id="rId10" Type="http://schemas.openxmlformats.org/officeDocument/2006/relationships/image" Target="../media/image2.png"/><Relationship Id="rId4" Type="http://schemas.openxmlformats.org/officeDocument/2006/relationships/hyperlink" Target="https://www.health.gov.au/contacts/national-coronavirus-and-covid-19-vaccine-helpline" TargetMode="External"/><Relationship Id="rId9"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202675-05F8-4189-845D-9828AF82228E}"/>
              </a:ext>
            </a:extLst>
          </p:cNvPr>
          <p:cNvPicPr>
            <a:picLocks noChangeAspect="1"/>
          </p:cNvPicPr>
          <p:nvPr/>
        </p:nvPicPr>
        <p:blipFill>
          <a:blip r:embed="rId3"/>
          <a:stretch>
            <a:fillRect/>
          </a:stretch>
        </p:blipFill>
        <p:spPr>
          <a:xfrm>
            <a:off x="7510258" y="1397969"/>
            <a:ext cx="563558" cy="536216"/>
          </a:xfrm>
          <a:prstGeom prst="rect">
            <a:avLst/>
          </a:prstGeom>
        </p:spPr>
      </p:pic>
      <p:sp>
        <p:nvSpPr>
          <p:cNvPr id="2" name="Rectangle 1"/>
          <p:cNvSpPr/>
          <p:nvPr/>
        </p:nvSpPr>
        <p:spPr>
          <a:xfrm>
            <a:off x="2382547" y="1270977"/>
            <a:ext cx="7558351" cy="769441"/>
          </a:xfrm>
          <a:prstGeom prst="rect">
            <a:avLst/>
          </a:prstGeom>
        </p:spPr>
        <p:txBody>
          <a:bodyPr wrap="none">
            <a:spAutoFit/>
          </a:bodyPr>
          <a:lstStyle/>
          <a:p>
            <a:r>
              <a:rPr lang="en-AU" sz="4400" b="1" dirty="0">
                <a:solidFill>
                  <a:srgbClr val="006F3C"/>
                </a:solidFill>
              </a:rPr>
              <a:t>Majac Healthcare </a:t>
            </a:r>
            <a:r>
              <a:rPr lang="en-AU" sz="4400" b="1" dirty="0"/>
              <a:t>vs</a:t>
            </a:r>
            <a:r>
              <a:rPr lang="en-AU" sz="4400" b="1" dirty="0">
                <a:solidFill>
                  <a:srgbClr val="1E6EB0"/>
                </a:solidFill>
              </a:rPr>
              <a:t> C   VID-19</a:t>
            </a:r>
            <a:endParaRPr lang="en-AU" sz="4000" b="1" dirty="0">
              <a:solidFill>
                <a:srgbClr val="1E6EB0"/>
              </a:solidFill>
            </a:endParaRPr>
          </a:p>
        </p:txBody>
      </p:sp>
      <p:pic>
        <p:nvPicPr>
          <p:cNvPr id="13" name="Picture 12">
            <a:extLst>
              <a:ext uri="{FF2B5EF4-FFF2-40B4-BE49-F238E27FC236}">
                <a16:creationId xmlns:a16="http://schemas.microsoft.com/office/drawing/2014/main" id="{AD202675-05F8-4189-845D-9828AF82228E}"/>
              </a:ext>
            </a:extLst>
          </p:cNvPr>
          <p:cNvPicPr>
            <a:picLocks noChangeAspect="1"/>
          </p:cNvPicPr>
          <p:nvPr/>
        </p:nvPicPr>
        <p:blipFill>
          <a:blip r:embed="rId3"/>
          <a:stretch>
            <a:fillRect/>
          </a:stretch>
        </p:blipFill>
        <p:spPr>
          <a:xfrm>
            <a:off x="1561023" y="3265203"/>
            <a:ext cx="476437" cy="453322"/>
          </a:xfrm>
          <a:prstGeom prst="rect">
            <a:avLst/>
          </a:prstGeom>
        </p:spPr>
      </p:pic>
      <p:sp>
        <p:nvSpPr>
          <p:cNvPr id="8" name="Rectangle 7">
            <a:extLst>
              <a:ext uri="{FF2B5EF4-FFF2-40B4-BE49-F238E27FC236}">
                <a16:creationId xmlns:a16="http://schemas.microsoft.com/office/drawing/2014/main" id="{FA00DF02-81F4-4DE1-AFEB-00AD7543988E}"/>
              </a:ext>
            </a:extLst>
          </p:cNvPr>
          <p:cNvSpPr/>
          <p:nvPr/>
        </p:nvSpPr>
        <p:spPr>
          <a:xfrm>
            <a:off x="1070123" y="3121256"/>
            <a:ext cx="10539751" cy="769441"/>
          </a:xfrm>
          <a:prstGeom prst="rect">
            <a:avLst/>
          </a:prstGeom>
        </p:spPr>
        <p:txBody>
          <a:bodyPr wrap="square">
            <a:spAutoFit/>
          </a:bodyPr>
          <a:lstStyle/>
          <a:p>
            <a:pPr algn="ctr"/>
            <a:r>
              <a:rPr lang="en-US" sz="4400" b="1" dirty="0">
                <a:solidFill>
                  <a:srgbClr val="007042"/>
                </a:solidFill>
                <a:effectLst>
                  <a:outerShdw blurRad="38100" dist="38100" dir="2700000" algn="tl">
                    <a:srgbClr val="000000">
                      <a:alpha val="43137"/>
                    </a:srgbClr>
                  </a:outerShdw>
                </a:effectLst>
              </a:rPr>
              <a:t>C   VID-19</a:t>
            </a:r>
            <a:r>
              <a:rPr lang="en-US" sz="4400" b="1" dirty="0">
                <a:solidFill>
                  <a:srgbClr val="007042"/>
                </a:solidFill>
              </a:rPr>
              <a:t> </a:t>
            </a:r>
            <a:r>
              <a:rPr lang="en-US" sz="4400" b="1" dirty="0"/>
              <a:t>vs</a:t>
            </a:r>
            <a:r>
              <a:rPr lang="en-US" sz="4400" b="1" dirty="0">
                <a:solidFill>
                  <a:srgbClr val="007042"/>
                </a:solidFill>
              </a:rPr>
              <a:t> </a:t>
            </a:r>
            <a:r>
              <a:rPr lang="en-US" sz="4400" b="1" dirty="0">
                <a:solidFill>
                  <a:srgbClr val="0067A7"/>
                </a:solidFill>
              </a:rPr>
              <a:t>Hypochlorous Acid - SHIELDme</a:t>
            </a:r>
          </a:p>
        </p:txBody>
      </p:sp>
      <p:pic>
        <p:nvPicPr>
          <p:cNvPr id="18" name="Picture 17">
            <a:extLst>
              <a:ext uri="{FF2B5EF4-FFF2-40B4-BE49-F238E27FC236}">
                <a16:creationId xmlns:a16="http://schemas.microsoft.com/office/drawing/2014/main" id="{79CD7E3A-6865-4529-AB44-765541353ECC}"/>
              </a:ext>
            </a:extLst>
          </p:cNvPr>
          <p:cNvPicPr>
            <a:picLocks noChangeAspect="1"/>
          </p:cNvPicPr>
          <p:nvPr/>
        </p:nvPicPr>
        <p:blipFill>
          <a:blip r:embed="rId3"/>
          <a:stretch>
            <a:fillRect/>
          </a:stretch>
        </p:blipFill>
        <p:spPr>
          <a:xfrm>
            <a:off x="3267929" y="5364121"/>
            <a:ext cx="566334" cy="538857"/>
          </a:xfrm>
          <a:prstGeom prst="rect">
            <a:avLst/>
          </a:prstGeom>
        </p:spPr>
      </p:pic>
      <p:sp>
        <p:nvSpPr>
          <p:cNvPr id="17" name="TextBox 16">
            <a:extLst>
              <a:ext uri="{FF2B5EF4-FFF2-40B4-BE49-F238E27FC236}">
                <a16:creationId xmlns:a16="http://schemas.microsoft.com/office/drawing/2014/main" id="{42DF8030-54F0-46FB-BE46-8F8FAE69B965}"/>
              </a:ext>
            </a:extLst>
          </p:cNvPr>
          <p:cNvSpPr txBox="1"/>
          <p:nvPr/>
        </p:nvSpPr>
        <p:spPr>
          <a:xfrm>
            <a:off x="2911129" y="5248830"/>
            <a:ext cx="7272867" cy="769441"/>
          </a:xfrm>
          <a:prstGeom prst="rect">
            <a:avLst/>
          </a:prstGeom>
          <a:noFill/>
        </p:spPr>
        <p:txBody>
          <a:bodyPr wrap="square">
            <a:spAutoFit/>
          </a:bodyPr>
          <a:lstStyle/>
          <a:p>
            <a:r>
              <a:rPr lang="en-US" sz="4400" b="1" dirty="0">
                <a:solidFill>
                  <a:srgbClr val="007042"/>
                </a:solidFill>
                <a:effectLst>
                  <a:outerShdw blurRad="38100" dist="38100" dir="2700000" algn="tl">
                    <a:srgbClr val="000000">
                      <a:alpha val="43137"/>
                    </a:srgbClr>
                  </a:outerShdw>
                </a:effectLst>
              </a:rPr>
              <a:t>C    VID-19 </a:t>
            </a:r>
            <a:r>
              <a:rPr lang="en-AU" sz="4000" b="1" dirty="0">
                <a:solidFill>
                  <a:srgbClr val="1E6EB0"/>
                </a:solidFill>
              </a:rPr>
              <a:t>VS Vaccination</a:t>
            </a:r>
          </a:p>
        </p:txBody>
      </p:sp>
      <p:pic>
        <p:nvPicPr>
          <p:cNvPr id="6" name="Picture 5"/>
          <p:cNvPicPr>
            <a:picLocks noChangeAspect="1"/>
          </p:cNvPicPr>
          <p:nvPr/>
        </p:nvPicPr>
        <p:blipFill>
          <a:blip r:embed="rId4"/>
          <a:stretch>
            <a:fillRect/>
          </a:stretch>
        </p:blipFill>
        <p:spPr>
          <a:xfrm>
            <a:off x="1634883" y="1307115"/>
            <a:ext cx="805157" cy="712152"/>
          </a:xfrm>
          <a:prstGeom prst="rect">
            <a:avLst/>
          </a:prstGeom>
        </p:spPr>
      </p:pic>
      <p:pic>
        <p:nvPicPr>
          <p:cNvPr id="12" name="Picture 11"/>
          <p:cNvPicPr>
            <a:picLocks noChangeAspect="1"/>
          </p:cNvPicPr>
          <p:nvPr/>
        </p:nvPicPr>
        <p:blipFill>
          <a:blip r:embed="rId5"/>
          <a:stretch>
            <a:fillRect/>
          </a:stretch>
        </p:blipFill>
        <p:spPr>
          <a:xfrm>
            <a:off x="10879666" y="6166155"/>
            <a:ext cx="893011" cy="363819"/>
          </a:xfrm>
          <a:prstGeom prst="rect">
            <a:avLst/>
          </a:prstGeom>
        </p:spPr>
      </p:pic>
      <p:sp>
        <p:nvSpPr>
          <p:cNvPr id="5" name="TextBox 4"/>
          <p:cNvSpPr txBox="1"/>
          <p:nvPr/>
        </p:nvSpPr>
        <p:spPr>
          <a:xfrm>
            <a:off x="9254067" y="6495750"/>
            <a:ext cx="2872041" cy="307777"/>
          </a:xfrm>
          <a:prstGeom prst="rect">
            <a:avLst/>
          </a:prstGeom>
          <a:noFill/>
        </p:spPr>
        <p:txBody>
          <a:bodyPr wrap="square" rtlCol="0">
            <a:spAutoFit/>
          </a:bodyPr>
          <a:lstStyle/>
          <a:p>
            <a:r>
              <a:rPr lang="en-AU" sz="1400" dirty="0"/>
              <a:t>Ph: +61 07 3265 6355. 1300-138-578</a:t>
            </a:r>
          </a:p>
        </p:txBody>
      </p:sp>
      <p:pic>
        <p:nvPicPr>
          <p:cNvPr id="1026" name="Picture 2" descr="Care for your elder with ease with this preliminary list of resources.">
            <a:extLst>
              <a:ext uri="{FF2B5EF4-FFF2-40B4-BE49-F238E27FC236}">
                <a16:creationId xmlns:a16="http://schemas.microsoft.com/office/drawing/2014/main" id="{4EA31335-626C-45D4-8F23-56AD2B16E2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3850" y="-33381"/>
            <a:ext cx="2641178" cy="14926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63220" y="1459285"/>
            <a:ext cx="1222437" cy="369332"/>
          </a:xfrm>
          <a:prstGeom prst="rect">
            <a:avLst/>
          </a:prstGeom>
          <a:noFill/>
        </p:spPr>
        <p:txBody>
          <a:bodyPr wrap="square" rtlCol="0">
            <a:spAutoFit/>
          </a:bodyPr>
          <a:lstStyle/>
          <a:p>
            <a:r>
              <a:rPr lang="en-AU" b="1" dirty="0"/>
              <a:t>Aged Care</a:t>
            </a:r>
          </a:p>
        </p:txBody>
      </p:sp>
      <p:sp>
        <p:nvSpPr>
          <p:cNvPr id="20" name="TextBox 19">
            <a:extLst>
              <a:ext uri="{FF2B5EF4-FFF2-40B4-BE49-F238E27FC236}">
                <a16:creationId xmlns:a16="http://schemas.microsoft.com/office/drawing/2014/main" id="{702201C8-1298-44DA-9CFD-969E6CF5584F}"/>
              </a:ext>
            </a:extLst>
          </p:cNvPr>
          <p:cNvSpPr txBox="1"/>
          <p:nvPr/>
        </p:nvSpPr>
        <p:spPr>
          <a:xfrm>
            <a:off x="65892" y="6521881"/>
            <a:ext cx="6096000" cy="307777"/>
          </a:xfrm>
          <a:prstGeom prst="rect">
            <a:avLst/>
          </a:prstGeom>
          <a:noFill/>
        </p:spPr>
        <p:txBody>
          <a:bodyPr wrap="square">
            <a:spAutoFit/>
          </a:bodyPr>
          <a:lstStyle/>
          <a:p>
            <a:r>
              <a:rPr lang="en-AU" sz="1400" b="0" i="0" dirty="0">
                <a:solidFill>
                  <a:srgbClr val="424242"/>
                </a:solidFill>
                <a:effectLst/>
                <a:latin typeface="arial unicode ms" panose="020B0604020202020204" pitchFamily="34" charset="-128"/>
                <a:ea typeface="arial unicode ms" panose="020B0604020202020204" pitchFamily="34" charset="-128"/>
              </a:rPr>
              <a:t>© Majac Medical Products P/L</a:t>
            </a:r>
            <a:endParaRPr lang="en-AU" sz="1400" dirty="0"/>
          </a:p>
        </p:txBody>
      </p:sp>
      <p:pic>
        <p:nvPicPr>
          <p:cNvPr id="23" name="Picture 22">
            <a:extLst>
              <a:ext uri="{FF2B5EF4-FFF2-40B4-BE49-F238E27FC236}">
                <a16:creationId xmlns:a16="http://schemas.microsoft.com/office/drawing/2014/main" id="{6C9B5781-08FB-4268-B454-A106E304218F}"/>
              </a:ext>
            </a:extLst>
          </p:cNvPr>
          <p:cNvPicPr/>
          <p:nvPr/>
        </p:nvPicPr>
        <p:blipFill rotWithShape="1">
          <a:blip r:embed="rId7">
            <a:alphaModFix amt="10000"/>
            <a:extLst>
              <a:ext uri="{28A0092B-C50C-407E-A947-70E740481C1C}">
                <a14:useLocalDpi xmlns:a14="http://schemas.microsoft.com/office/drawing/2010/main" val="0"/>
              </a:ext>
            </a:extLst>
          </a:blip>
          <a:srcRect l="18750" t="18894"/>
          <a:stretch/>
        </p:blipFill>
        <p:spPr>
          <a:xfrm>
            <a:off x="0" y="-155233"/>
            <a:ext cx="6829312" cy="6800946"/>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335130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729268"/>
          </a:xfrm>
          <a:prstGeom prst="rect">
            <a:avLst/>
          </a:prstGeom>
        </p:spPr>
      </p:pic>
      <p:pic>
        <p:nvPicPr>
          <p:cNvPr id="4" name="Picture 3">
            <a:extLst>
              <a:ext uri="{FF2B5EF4-FFF2-40B4-BE49-F238E27FC236}">
                <a16:creationId xmlns:a16="http://schemas.microsoft.com/office/drawing/2014/main" id="{C4BD1CBB-49F1-41C1-A9E3-F296477BC675}"/>
              </a:ext>
            </a:extLst>
          </p:cNvPr>
          <p:cNvPicPr/>
          <p:nvPr/>
        </p:nvPicPr>
        <p:blipFill rotWithShape="1">
          <a:blip r:embed="rId3">
            <a:alphaModFix amt="10000"/>
            <a:extLst>
              <a:ext uri="{28A0092B-C50C-407E-A947-70E740481C1C}">
                <a14:useLocalDpi xmlns:a14="http://schemas.microsoft.com/office/drawing/2010/main" val="0"/>
              </a:ext>
            </a:extLst>
          </a:blip>
          <a:srcRect l="18750" t="18894"/>
          <a:stretch/>
        </p:blipFill>
        <p:spPr>
          <a:xfrm>
            <a:off x="-1" y="0"/>
            <a:ext cx="7777113" cy="6858000"/>
          </a:xfrm>
          <a:prstGeom prst="rect">
            <a:avLst/>
          </a:prstGeom>
          <a:effectLst>
            <a:outerShdw blurRad="88900" dist="50800" dir="5400000" algn="ctr" rotWithShape="0">
              <a:srgbClr val="000000">
                <a:alpha val="0"/>
              </a:srgbClr>
            </a:outerShdw>
          </a:effectLst>
        </p:spPr>
      </p:pic>
      <p:pic>
        <p:nvPicPr>
          <p:cNvPr id="5" name="Picture 4">
            <a:extLst>
              <a:ext uri="{FF2B5EF4-FFF2-40B4-BE49-F238E27FC236}">
                <a16:creationId xmlns:a16="http://schemas.microsoft.com/office/drawing/2014/main" id="{89D3EE42-D5B9-4AD7-8FAA-461144954968}"/>
              </a:ext>
            </a:extLst>
          </p:cNvPr>
          <p:cNvPicPr>
            <a:picLocks noChangeAspect="1"/>
          </p:cNvPicPr>
          <p:nvPr/>
        </p:nvPicPr>
        <p:blipFill>
          <a:blip r:embed="rId4"/>
          <a:stretch>
            <a:fillRect/>
          </a:stretch>
        </p:blipFill>
        <p:spPr>
          <a:xfrm>
            <a:off x="11243504" y="6455346"/>
            <a:ext cx="848288" cy="345599"/>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EF9ABB9-34A0-4E29-AB9A-20B213815F96}"/>
                  </a:ext>
                </a:extLst>
              </p14:cNvPr>
              <p14:cNvContentPartPr/>
              <p14:nvPr/>
            </p14:nvContentPartPr>
            <p14:xfrm>
              <a:off x="5130240" y="1649787"/>
              <a:ext cx="491400" cy="412560"/>
            </p14:xfrm>
          </p:contentPart>
        </mc:Choice>
        <mc:Fallback xmlns="">
          <p:pic>
            <p:nvPicPr>
              <p:cNvPr id="3" name="Ink 2">
                <a:extLst>
                  <a:ext uri="{FF2B5EF4-FFF2-40B4-BE49-F238E27FC236}">
                    <a16:creationId xmlns:a16="http://schemas.microsoft.com/office/drawing/2014/main" id="{0EF9ABB9-34A0-4E29-AB9A-20B213815F96}"/>
                  </a:ext>
                </a:extLst>
              </p:cNvPr>
              <p:cNvPicPr/>
              <p:nvPr/>
            </p:nvPicPr>
            <p:blipFill>
              <a:blip r:embed="rId6"/>
              <a:stretch>
                <a:fillRect/>
              </a:stretch>
            </p:blipFill>
            <p:spPr>
              <a:xfrm>
                <a:off x="5076600" y="1542147"/>
                <a:ext cx="599040" cy="628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0637F6C-B3B5-43BC-833F-D07B3E9EB26D}"/>
                  </a:ext>
                </a:extLst>
              </p14:cNvPr>
              <p14:cNvContentPartPr/>
              <p14:nvPr/>
            </p14:nvContentPartPr>
            <p14:xfrm>
              <a:off x="4376040" y="2411907"/>
              <a:ext cx="272520" cy="26280"/>
            </p14:xfrm>
          </p:contentPart>
        </mc:Choice>
        <mc:Fallback xmlns="">
          <p:pic>
            <p:nvPicPr>
              <p:cNvPr id="6" name="Ink 5">
                <a:extLst>
                  <a:ext uri="{FF2B5EF4-FFF2-40B4-BE49-F238E27FC236}">
                    <a16:creationId xmlns:a16="http://schemas.microsoft.com/office/drawing/2014/main" id="{30637F6C-B3B5-43BC-833F-D07B3E9EB26D}"/>
                  </a:ext>
                </a:extLst>
              </p:cNvPr>
              <p:cNvPicPr/>
              <p:nvPr/>
            </p:nvPicPr>
            <p:blipFill>
              <a:blip r:embed="rId8"/>
              <a:stretch>
                <a:fillRect/>
              </a:stretch>
            </p:blipFill>
            <p:spPr>
              <a:xfrm>
                <a:off x="4322040" y="2303907"/>
                <a:ext cx="38016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4CD19633-D27D-4533-BAC0-B703FC4DC545}"/>
                  </a:ext>
                </a:extLst>
              </p14:cNvPr>
              <p14:cNvContentPartPr/>
              <p14:nvPr/>
            </p14:nvContentPartPr>
            <p14:xfrm>
              <a:off x="4012800" y="4195347"/>
              <a:ext cx="623880" cy="351720"/>
            </p14:xfrm>
          </p:contentPart>
        </mc:Choice>
        <mc:Fallback xmlns="">
          <p:pic>
            <p:nvPicPr>
              <p:cNvPr id="7" name="Ink 6">
                <a:extLst>
                  <a:ext uri="{FF2B5EF4-FFF2-40B4-BE49-F238E27FC236}">
                    <a16:creationId xmlns:a16="http://schemas.microsoft.com/office/drawing/2014/main" id="{4CD19633-D27D-4533-BAC0-B703FC4DC545}"/>
                  </a:ext>
                </a:extLst>
              </p:cNvPr>
              <p:cNvPicPr/>
              <p:nvPr/>
            </p:nvPicPr>
            <p:blipFill>
              <a:blip r:embed="rId10"/>
              <a:stretch>
                <a:fillRect/>
              </a:stretch>
            </p:blipFill>
            <p:spPr>
              <a:xfrm>
                <a:off x="3959160" y="4087347"/>
                <a:ext cx="731520" cy="567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5C521DF4-AC09-44B2-ABC0-F82B7010EBB0}"/>
                  </a:ext>
                </a:extLst>
              </p14:cNvPr>
              <p14:cNvContentPartPr/>
              <p14:nvPr/>
            </p14:nvContentPartPr>
            <p14:xfrm>
              <a:off x="5358120" y="4087707"/>
              <a:ext cx="171720" cy="213480"/>
            </p14:xfrm>
          </p:contentPart>
        </mc:Choice>
        <mc:Fallback xmlns="">
          <p:pic>
            <p:nvPicPr>
              <p:cNvPr id="8" name="Ink 7">
                <a:extLst>
                  <a:ext uri="{FF2B5EF4-FFF2-40B4-BE49-F238E27FC236}">
                    <a16:creationId xmlns:a16="http://schemas.microsoft.com/office/drawing/2014/main" id="{5C521DF4-AC09-44B2-ABC0-F82B7010EBB0}"/>
                  </a:ext>
                </a:extLst>
              </p:cNvPr>
              <p:cNvPicPr/>
              <p:nvPr/>
            </p:nvPicPr>
            <p:blipFill>
              <a:blip r:embed="rId12"/>
              <a:stretch>
                <a:fillRect/>
              </a:stretch>
            </p:blipFill>
            <p:spPr>
              <a:xfrm>
                <a:off x="5304120" y="3979707"/>
                <a:ext cx="279360" cy="429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C514010B-0BD7-4135-AE79-03A8553A97CD}"/>
                  </a:ext>
                </a:extLst>
              </p14:cNvPr>
              <p14:cNvContentPartPr/>
              <p14:nvPr/>
            </p14:nvContentPartPr>
            <p14:xfrm>
              <a:off x="5681040" y="4360587"/>
              <a:ext cx="634680" cy="43920"/>
            </p14:xfrm>
          </p:contentPart>
        </mc:Choice>
        <mc:Fallback xmlns="">
          <p:pic>
            <p:nvPicPr>
              <p:cNvPr id="9" name="Ink 8">
                <a:extLst>
                  <a:ext uri="{FF2B5EF4-FFF2-40B4-BE49-F238E27FC236}">
                    <a16:creationId xmlns:a16="http://schemas.microsoft.com/office/drawing/2014/main" id="{C514010B-0BD7-4135-AE79-03A8553A97CD}"/>
                  </a:ext>
                </a:extLst>
              </p:cNvPr>
              <p:cNvPicPr/>
              <p:nvPr/>
            </p:nvPicPr>
            <p:blipFill>
              <a:blip r:embed="rId14"/>
              <a:stretch>
                <a:fillRect/>
              </a:stretch>
            </p:blipFill>
            <p:spPr>
              <a:xfrm>
                <a:off x="5627040" y="4252587"/>
                <a:ext cx="7423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2DC7252C-B582-42EF-9A65-6D88962D42B2}"/>
                  </a:ext>
                </a:extLst>
              </p14:cNvPr>
              <p14:cNvContentPartPr/>
              <p14:nvPr/>
            </p14:nvContentPartPr>
            <p14:xfrm>
              <a:off x="3967800" y="3350067"/>
              <a:ext cx="1112400" cy="552960"/>
            </p14:xfrm>
          </p:contentPart>
        </mc:Choice>
        <mc:Fallback xmlns="">
          <p:pic>
            <p:nvPicPr>
              <p:cNvPr id="10" name="Ink 9">
                <a:extLst>
                  <a:ext uri="{FF2B5EF4-FFF2-40B4-BE49-F238E27FC236}">
                    <a16:creationId xmlns:a16="http://schemas.microsoft.com/office/drawing/2014/main" id="{2DC7252C-B582-42EF-9A65-6D88962D42B2}"/>
                  </a:ext>
                </a:extLst>
              </p:cNvPr>
              <p:cNvPicPr/>
              <p:nvPr/>
            </p:nvPicPr>
            <p:blipFill>
              <a:blip r:embed="rId16"/>
              <a:stretch>
                <a:fillRect/>
              </a:stretch>
            </p:blipFill>
            <p:spPr>
              <a:xfrm>
                <a:off x="3914160" y="3242067"/>
                <a:ext cx="1220040" cy="768600"/>
              </a:xfrm>
              <a:prstGeom prst="rect">
                <a:avLst/>
              </a:prstGeom>
            </p:spPr>
          </p:pic>
        </mc:Fallback>
      </mc:AlternateContent>
    </p:spTree>
    <p:extLst>
      <p:ext uri="{BB962C8B-B14F-4D97-AF65-F5344CB8AC3E}">
        <p14:creationId xmlns:p14="http://schemas.microsoft.com/office/powerpoint/2010/main" val="1666733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C9A9AF-CC66-4AF7-A9B0-B3254FE9E04D}"/>
              </a:ext>
            </a:extLst>
          </p:cNvPr>
          <p:cNvPicPr>
            <a:picLocks noChangeAspect="1"/>
          </p:cNvPicPr>
          <p:nvPr/>
        </p:nvPicPr>
        <p:blipFill rotWithShape="1">
          <a:blip r:embed="rId2"/>
          <a:srcRect t="16095" r="-2" b="12379"/>
          <a:stretch/>
        </p:blipFill>
        <p:spPr>
          <a:xfrm>
            <a:off x="6545280" y="-478"/>
            <a:ext cx="5646720" cy="3171234"/>
          </a:xfrm>
          <a:prstGeom prst="rect">
            <a:avLst/>
          </a:prstGeom>
        </p:spPr>
      </p:pic>
      <p:pic>
        <p:nvPicPr>
          <p:cNvPr id="6" name="Picture 2" descr="This illustration, created at the Centers for Disease Control and Prevention (CDC), reveals ultrastructural morphology exhibited by coronaviruses. Note the spikes that adorn the outer surface of the virus, which impart the look of a corona surrounding the virion, when viewed electron microscopically. A novel coronavirus, named Severe Acute Respiratory Syndrome Coronavirus 2 (SARS-CoV-2), was identified as the cause of an outbreak of respiratory illness named coronavirus disease 2019 (COVID-19).">
            <a:extLst>
              <a:ext uri="{FF2B5EF4-FFF2-40B4-BE49-F238E27FC236}">
                <a16:creationId xmlns:a16="http://schemas.microsoft.com/office/drawing/2014/main" id="{342809A9-5984-4E69-A31B-5E4DE4C27E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33" r="1" b="7328"/>
          <a:stretch/>
        </p:blipFill>
        <p:spPr bwMode="auto">
          <a:xfrm>
            <a:off x="8744703" y="4079712"/>
            <a:ext cx="3329310" cy="1633759"/>
          </a:xfrm>
          <a:prstGeom prst="rect">
            <a:avLst/>
          </a:prstGeom>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A87F65-AA7B-413E-9F9C-579D96B7504E}"/>
              </a:ext>
            </a:extLst>
          </p:cNvPr>
          <p:cNvSpPr txBox="1"/>
          <p:nvPr/>
        </p:nvSpPr>
        <p:spPr>
          <a:xfrm>
            <a:off x="39329" y="326507"/>
            <a:ext cx="12388646" cy="6721475"/>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Cytokine storm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The phenomenon where the body releases too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much cytokine is called Cytokine Storm.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 severe immune reaction in which the body releases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too many cytokines into the blood too quickly.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Cytokines play an important role in normal immune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responses, but having a large amount of them released in the body all at once can be harmful.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 cytokine storm can occur as a result of an infection, autoimmune condition, or other diseases.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It may also occur after treatment with some types of immunotherapy.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Signs and symptoms include high fever, inflammation (redness and swelling), and severe fatigue and nausea. Sometimes, a cytokine storm may be severe or life threatening and lead to multiple organ failure.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952140" y="6356350"/>
            <a:ext cx="75895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7AF3A57-B88C-1745-AC76-D2EE5E84A2ED}" type="slidenum">
              <a:rPr kumimoji="0" lang="en-US" sz="1200" b="0" i="0" u="none" strike="noStrike" kern="1200" cap="none" spc="0" normalizeH="0" baseline="0" noProof="0">
                <a:ln>
                  <a:noFill/>
                </a:ln>
                <a:solidFill>
                  <a:srgbClr val="FFFFFF">
                    <a:alpha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srgbClr val="FFFFFF">
                  <a:alpha val="8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76916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E615D9-549C-4C50-BC05-97383068EB72}"/>
              </a:ext>
            </a:extLst>
          </p:cNvPr>
          <p:cNvSpPr txBox="1"/>
          <p:nvPr/>
        </p:nvSpPr>
        <p:spPr>
          <a:xfrm>
            <a:off x="169333" y="-1"/>
            <a:ext cx="11922459" cy="68403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06F3C"/>
                </a:solidFill>
                <a:effectLst/>
                <a:uLnTx/>
                <a:uFillTx/>
                <a:latin typeface="Calibri" panose="020F0502020204030204"/>
                <a:ea typeface="+mn-ea"/>
                <a:cs typeface="+mn-cs"/>
              </a:rPr>
              <a:t>HYPOCHLOROUS ACID: A 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1" i="0" u="none" strike="noStrike" kern="1200" cap="none" spc="0" normalizeH="0" baseline="0" noProof="0" dirty="0">
              <a:ln>
                <a:noFill/>
              </a:ln>
              <a:solidFill>
                <a:srgbClr val="006F3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alibri" panose="020F0502020204030204"/>
                <a:ea typeface="+mn-ea"/>
                <a:cs typeface="+mn-cs"/>
              </a:rPr>
              <a:t>                                                    Michael S. Block, DMD and Brian G. Rowan, DMD, MD.</a:t>
            </a:r>
            <a:endParaRPr kumimoji="0" lang="en-AU" sz="2000" b="1" i="0" u="none" strike="noStrike" kern="1200" cap="none" spc="0" normalizeH="0" baseline="0" noProof="0" dirty="0">
              <a:ln>
                <a:noFill/>
              </a:ln>
              <a:solidFill>
                <a:srgbClr val="2197D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dirty="0">
                <a:ln>
                  <a:noFill/>
                </a:ln>
                <a:solidFill>
                  <a:srgbClr val="000000"/>
                </a:solidFill>
                <a:effectLst/>
                <a:uLnTx/>
                <a:uFillTx/>
                <a:latin typeface="Calibri" panose="020F0502020204030204"/>
                <a:ea typeface="+mn-ea"/>
                <a:cs typeface="+mn-cs"/>
              </a:rPr>
              <a:t>The surgeon needs to have an inexpensive, available, nontoxic, and practical disinfectant that is effective in sanitizing against the COVID-19 (Coronavirus Disease 2019) virus.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alibri" panose="020F0502020204030204"/>
                <a:ea typeface="+mn-ea"/>
                <a:cs typeface="+mn-cs"/>
              </a:rPr>
              <a:t>The purpose of this article was to review the evidence for using hypochlorous acid in the office setting on a daily basis. The method used to assemble recommendations was a review of the literature including evidence for this solution when used in different locations and industries other than the oral-maxillofacial clinic facility.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alibri" panose="020F0502020204030204"/>
                <a:ea typeface="+mn-ea"/>
                <a:cs typeface="+mn-cs"/>
              </a:rPr>
              <a:t>The results indicate that this material can be used with a high predictability for disinfecting against the COVID-19 (Coronavirus Disease 2019) virus.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AdvPSSy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Calibri" panose="020F0502020204030204"/>
                <a:ea typeface="+mn-ea"/>
                <a:cs typeface="+mn-cs"/>
              </a:rPr>
              <a:t> © 2020 American Association of Oral and Maxillofacial Surgeons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J Oral </a:t>
            </a:r>
            <a:r>
              <a:rPr kumimoji="0" lang="fr-FR" sz="1800" b="1" i="0" u="none" strike="noStrike" kern="1200" cap="none" spc="0" normalizeH="0" baseline="0" noProof="0" dirty="0" err="1">
                <a:ln>
                  <a:noFill/>
                </a:ln>
                <a:solidFill>
                  <a:srgbClr val="000000"/>
                </a:solidFill>
                <a:effectLst/>
                <a:uLnTx/>
                <a:uFillTx/>
                <a:latin typeface="Calibri" panose="020F0502020204030204"/>
                <a:ea typeface="+mn-ea"/>
                <a:cs typeface="+mn-cs"/>
              </a:rPr>
              <a:t>Maxillofac</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000000"/>
                </a:solidFill>
                <a:effectLst/>
                <a:uLnTx/>
                <a:uFillTx/>
                <a:latin typeface="Calibri" panose="020F0502020204030204"/>
                <a:ea typeface="+mn-ea"/>
                <a:cs typeface="+mn-cs"/>
              </a:rPr>
              <a:t>Surg</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 78:1461-1466, 2020. </a:t>
            </a:r>
            <a:r>
              <a:rPr kumimoji="0" lang="fr-FR" sz="1800" b="1" i="0" u="none" strike="noStrike" kern="1200" cap="none" spc="0" normalizeH="0" baseline="0" noProof="0" dirty="0" err="1">
                <a:ln>
                  <a:noFill/>
                </a:ln>
                <a:solidFill>
                  <a:srgbClr val="000000"/>
                </a:solidFill>
                <a:effectLst/>
                <a:uLnTx/>
                <a:uFillTx/>
                <a:latin typeface="Calibri" panose="020F0502020204030204"/>
                <a:ea typeface="+mn-ea"/>
                <a:cs typeface="+mn-cs"/>
              </a:rPr>
              <a:t>Many</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800" b="1" i="0" u="none" strike="noStrike" kern="1200" cap="none" spc="0" normalizeH="0" baseline="0" noProof="0" dirty="0" err="1">
                <a:ln>
                  <a:noFill/>
                </a:ln>
                <a:solidFill>
                  <a:srgbClr val="000000"/>
                </a:solidFill>
                <a:effectLst/>
                <a:uLnTx/>
                <a:uFillTx/>
                <a:latin typeface="Calibri" panose="020F0502020204030204"/>
                <a:ea typeface="+mn-ea"/>
                <a:cs typeface="+mn-cs"/>
              </a:rPr>
              <a:t>thanks</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AU"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1E8070-FF81-4224-A54A-BFD543D5C579}"/>
              </a:ext>
            </a:extLst>
          </p:cNvPr>
          <p:cNvPicPr>
            <a:picLocks noChangeAspect="1"/>
          </p:cNvPicPr>
          <p:nvPr/>
        </p:nvPicPr>
        <p:blipFill>
          <a:blip r:embed="rId2"/>
          <a:stretch>
            <a:fillRect/>
          </a:stretch>
        </p:blipFill>
        <p:spPr>
          <a:xfrm>
            <a:off x="11065565" y="6382853"/>
            <a:ext cx="1026226" cy="418092"/>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F3A57-B88C-1745-AC76-D2EE5E84A2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497F233-6B2C-4142-BC3B-49FC61183DEE}"/>
              </a:ext>
            </a:extLst>
          </p:cNvPr>
          <p:cNvPicPr>
            <a:picLocks noChangeAspect="1"/>
          </p:cNvPicPr>
          <p:nvPr/>
        </p:nvPicPr>
        <p:blipFill>
          <a:blip r:embed="rId3"/>
          <a:stretch>
            <a:fillRect/>
          </a:stretch>
        </p:blipFill>
        <p:spPr>
          <a:xfrm>
            <a:off x="0" y="-1"/>
            <a:ext cx="2928731" cy="1981052"/>
          </a:xfrm>
          <a:prstGeom prst="rect">
            <a:avLst/>
          </a:prstGeom>
        </p:spPr>
      </p:pic>
      <p:pic>
        <p:nvPicPr>
          <p:cNvPr id="6" name="Picture 5">
            <a:extLst>
              <a:ext uri="{FF2B5EF4-FFF2-40B4-BE49-F238E27FC236}">
                <a16:creationId xmlns:a16="http://schemas.microsoft.com/office/drawing/2014/main" id="{E843022E-8F56-40A5-A8F6-455283C32D66}"/>
              </a:ext>
            </a:extLst>
          </p:cNvPr>
          <p:cNvPicPr/>
          <p:nvPr/>
        </p:nvPicPr>
        <p:blipFill rotWithShape="1">
          <a:blip r:embed="rId4">
            <a:alphaModFix amt="10000"/>
            <a:extLst>
              <a:ext uri="{28A0092B-C50C-407E-A947-70E740481C1C}">
                <a14:useLocalDpi xmlns:a14="http://schemas.microsoft.com/office/drawing/2010/main" val="0"/>
              </a:ext>
            </a:extLst>
          </a:blip>
          <a:srcRect l="18750" t="18894"/>
          <a:stretch/>
        </p:blipFill>
        <p:spPr>
          <a:xfrm>
            <a:off x="0" y="-2"/>
            <a:ext cx="6729104" cy="6800947"/>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280258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9658B-7278-42D8-8413-03C9FD566C08}"/>
              </a:ext>
            </a:extLst>
          </p:cNvPr>
          <p:cNvPicPr>
            <a:picLocks noChangeAspect="1"/>
          </p:cNvPicPr>
          <p:nvPr/>
        </p:nvPicPr>
        <p:blipFill>
          <a:blip r:embed="rId2"/>
          <a:stretch>
            <a:fillRect/>
          </a:stretch>
        </p:blipFill>
        <p:spPr>
          <a:xfrm>
            <a:off x="10850549" y="6387548"/>
            <a:ext cx="1154746" cy="470452"/>
          </a:xfrm>
          <a:prstGeom prst="rect">
            <a:avLst/>
          </a:prstGeom>
        </p:spPr>
      </p:pic>
      <p:graphicFrame>
        <p:nvGraphicFramePr>
          <p:cNvPr id="5" name="Table 4">
            <a:extLst>
              <a:ext uri="{FF2B5EF4-FFF2-40B4-BE49-F238E27FC236}">
                <a16:creationId xmlns:a16="http://schemas.microsoft.com/office/drawing/2014/main" id="{FA6ABB24-5695-43B7-BE88-8D35E9A9CE15}"/>
              </a:ext>
            </a:extLst>
          </p:cNvPr>
          <p:cNvGraphicFramePr>
            <a:graphicFrameLocks noGrp="1"/>
          </p:cNvGraphicFramePr>
          <p:nvPr/>
        </p:nvGraphicFramePr>
        <p:xfrm>
          <a:off x="0" y="16721"/>
          <a:ext cx="12168000" cy="8055229"/>
        </p:xfrm>
        <a:graphic>
          <a:graphicData uri="http://schemas.openxmlformats.org/drawingml/2006/table">
            <a:tbl>
              <a:tblPr firstRow="1" firstCol="1" bandRow="1"/>
              <a:tblGrid>
                <a:gridCol w="12168000">
                  <a:extLst>
                    <a:ext uri="{9D8B030D-6E8A-4147-A177-3AD203B41FA5}">
                      <a16:colId xmlns:a16="http://schemas.microsoft.com/office/drawing/2014/main" val="1322043164"/>
                    </a:ext>
                  </a:extLst>
                </a:gridCol>
              </a:tblGrid>
              <a:tr h="6834964">
                <a:tc>
                  <a:txBody>
                    <a:bodyPr/>
                    <a:lstStyle/>
                    <a:p>
                      <a:pPr>
                        <a:lnSpc>
                          <a:spcPct val="107000"/>
                        </a:lnSpc>
                        <a:spcAft>
                          <a:spcPts val="800"/>
                        </a:spcAft>
                      </a:pPr>
                      <a:endParaRPr lang="en-AU" sz="2400" b="1" dirty="0">
                        <a:solidFill>
                          <a:schemeClr val="accent1">
                            <a:lumMod val="75000"/>
                          </a:schemeClr>
                        </a:solidFill>
                        <a:effectLst/>
                        <a:latin typeface="+mn-lt"/>
                        <a:ea typeface="Calibri" panose="020F0502020204030204" pitchFamily="34" charset="0"/>
                        <a:cs typeface="Arial" panose="020B0604020202020204" pitchFamily="34" charset="0"/>
                      </a:endParaRPr>
                    </a:p>
                    <a:p>
                      <a:pPr>
                        <a:lnSpc>
                          <a:spcPct val="107000"/>
                        </a:lnSpc>
                        <a:spcAft>
                          <a:spcPts val="800"/>
                        </a:spcAft>
                      </a:pPr>
                      <a:r>
                        <a:rPr lang="en-AU" sz="2400" dirty="0">
                          <a:solidFill>
                            <a:schemeClr val="accent1">
                              <a:lumMod val="75000"/>
                            </a:schemeClr>
                          </a:solidFill>
                          <a:effectLst/>
                          <a:latin typeface="+mn-lt"/>
                          <a:ea typeface="Calibri" panose="020F0502020204030204" pitchFamily="34" charset="0"/>
                          <a:cs typeface="Arial" panose="020B0604020202020204" pitchFamily="34" charset="0"/>
                        </a:rPr>
                        <a:t>             </a:t>
                      </a:r>
                      <a:r>
                        <a:rPr lang="en-AU" sz="3600" b="1" dirty="0">
                          <a:solidFill>
                            <a:schemeClr val="accent4">
                              <a:lumMod val="50000"/>
                            </a:schemeClr>
                          </a:solidFill>
                          <a:effectLst/>
                          <a:latin typeface="+mn-lt"/>
                          <a:ea typeface="Calibri" panose="020F0502020204030204" pitchFamily="34" charset="0"/>
                          <a:cs typeface="Arial" panose="020B0604020202020204" pitchFamily="34" charset="0"/>
                        </a:rPr>
                        <a:t>HYPOCHLOROUS ACID (HOCl)  </a:t>
                      </a:r>
                      <a:r>
                        <a:rPr lang="en-AU" sz="3600" dirty="0">
                          <a:solidFill>
                            <a:schemeClr val="accent4">
                              <a:lumMod val="50000"/>
                            </a:schemeClr>
                          </a:solidFill>
                          <a:effectLst/>
                          <a:latin typeface="+mn-lt"/>
                          <a:ea typeface="Calibri" panose="020F0502020204030204" pitchFamily="34" charset="0"/>
                          <a:cs typeface="Arial" panose="020B0604020202020204" pitchFamily="34" charset="0"/>
                        </a:rPr>
                        <a:t>V  </a:t>
                      </a:r>
                      <a:r>
                        <a:rPr lang="en-AU" sz="3600" b="1" dirty="0">
                          <a:solidFill>
                            <a:schemeClr val="accent4">
                              <a:lumMod val="50000"/>
                            </a:schemeClr>
                          </a:solidFill>
                          <a:effectLst/>
                          <a:latin typeface="+mn-lt"/>
                          <a:ea typeface="Calibri" panose="020F0502020204030204" pitchFamily="34" charset="0"/>
                          <a:cs typeface="Arial" panose="020B0604020202020204" pitchFamily="34" charset="0"/>
                        </a:rPr>
                        <a:t>OTHER DISINFECTANTS</a:t>
                      </a:r>
                    </a:p>
                    <a:p>
                      <a:pPr>
                        <a:lnSpc>
                          <a:spcPct val="107000"/>
                        </a:lnSpc>
                        <a:spcAft>
                          <a:spcPts val="800"/>
                        </a:spcAft>
                      </a:pPr>
                      <a:r>
                        <a:rPr lang="en-AU" sz="2400" b="1" dirty="0">
                          <a:effectLst/>
                          <a:latin typeface="+mn-lt"/>
                          <a:ea typeface="Calibri" panose="020F0502020204030204" pitchFamily="34" charset="0"/>
                          <a:cs typeface="Arial" panose="020B0604020202020204" pitchFamily="34" charset="0"/>
                        </a:rPr>
                        <a:t>Stepping away from the Ethanol, QUAT (Quaternary Ammonium Compound), Hydrogen Peroxide (H</a:t>
                      </a:r>
                      <a:r>
                        <a:rPr lang="en-AU" sz="1800" b="1" dirty="0">
                          <a:effectLst/>
                          <a:latin typeface="+mn-lt"/>
                          <a:ea typeface="Calibri" panose="020F0502020204030204" pitchFamily="34" charset="0"/>
                          <a:cs typeface="Arial" panose="020B0604020202020204" pitchFamily="34" charset="0"/>
                        </a:rPr>
                        <a:t>2</a:t>
                      </a:r>
                      <a:r>
                        <a:rPr lang="en-AU" sz="2400" b="1" dirty="0">
                          <a:effectLst/>
                          <a:latin typeface="+mn-lt"/>
                          <a:ea typeface="Calibri" panose="020F0502020204030204" pitchFamily="34" charset="0"/>
                          <a:cs typeface="Arial" panose="020B0604020202020204" pitchFamily="34" charset="0"/>
                        </a:rPr>
                        <a:t>O</a:t>
                      </a:r>
                      <a:r>
                        <a:rPr lang="en-AU" sz="1800" b="1" dirty="0">
                          <a:effectLst/>
                          <a:latin typeface="+mn-lt"/>
                          <a:ea typeface="Calibri" panose="020F0502020204030204" pitchFamily="34" charset="0"/>
                          <a:cs typeface="Arial" panose="020B0604020202020204" pitchFamily="34" charset="0"/>
                        </a:rPr>
                        <a:t>2</a:t>
                      </a:r>
                      <a:r>
                        <a:rPr lang="en-AU" sz="2400" b="1" dirty="0">
                          <a:effectLst/>
                          <a:latin typeface="+mn-lt"/>
                          <a:ea typeface="Calibri" panose="020F0502020204030204" pitchFamily="34" charset="0"/>
                          <a:cs typeface="Arial" panose="020B0604020202020204" pitchFamily="34" charset="0"/>
                        </a:rPr>
                        <a:t>)</a:t>
                      </a:r>
                      <a:r>
                        <a:rPr lang="en-AU" sz="1800" b="1" dirty="0">
                          <a:effectLst/>
                          <a:latin typeface="+mn-lt"/>
                          <a:ea typeface="Calibri" panose="020F0502020204030204" pitchFamily="34" charset="0"/>
                          <a:cs typeface="Arial" panose="020B0604020202020204" pitchFamily="34" charset="0"/>
                        </a:rPr>
                        <a:t> </a:t>
                      </a:r>
                      <a:r>
                        <a:rPr lang="en-AU" sz="2400" b="1" dirty="0">
                          <a:effectLst/>
                          <a:latin typeface="+mn-lt"/>
                          <a:ea typeface="Calibri" panose="020F0502020204030204" pitchFamily="34" charset="0"/>
                          <a:cs typeface="Arial" panose="020B0604020202020204" pitchFamily="34" charset="0"/>
                        </a:rPr>
                        <a:t>and Chlorine (Sodium Hypochlorite) based disinfectants. </a:t>
                      </a:r>
                      <a:endParaRPr lang="en-AU" sz="1800" b="1" dirty="0">
                        <a:effectLst/>
                        <a:latin typeface="+mn-lt"/>
                        <a:ea typeface="Calibri" panose="020F0502020204030204" pitchFamily="34" charset="0"/>
                        <a:cs typeface="Arial" panose="020B0604020202020204" pitchFamily="34" charset="0"/>
                      </a:endParaRPr>
                    </a:p>
                    <a:p>
                      <a:pPr>
                        <a:lnSpc>
                          <a:spcPct val="100000"/>
                        </a:lnSpc>
                        <a:spcAft>
                          <a:spcPts val="1800"/>
                        </a:spcAft>
                      </a:pPr>
                      <a:r>
                        <a:rPr lang="en-AU" sz="2400" b="1" dirty="0">
                          <a:solidFill>
                            <a:schemeClr val="accent5">
                              <a:lumMod val="50000"/>
                            </a:schemeClr>
                          </a:solidFill>
                          <a:effectLst/>
                          <a:latin typeface="+mn-lt"/>
                          <a:ea typeface="Calibri" panose="020F0502020204030204" pitchFamily="34" charset="0"/>
                          <a:cs typeface="Arial" panose="020B0604020202020204" pitchFamily="34" charset="0"/>
                        </a:rPr>
                        <a:t>HOCl</a:t>
                      </a:r>
                      <a:r>
                        <a:rPr lang="en-AU" sz="2400" b="1" dirty="0">
                          <a:effectLst/>
                          <a:latin typeface="+mn-lt"/>
                          <a:ea typeface="Calibri" panose="020F0502020204030204" pitchFamily="34" charset="0"/>
                          <a:cs typeface="Arial" panose="020B0604020202020204" pitchFamily="34" charset="0"/>
                        </a:rPr>
                        <a:t> is 100% natural, non-toxic and formulated from Hypochlorous Acid (HOCl) which is also created within our own human immune system. </a:t>
                      </a:r>
                      <a:endParaRPr lang="en-AU" sz="1800" b="1" dirty="0">
                        <a:effectLst/>
                        <a:latin typeface="+mn-lt"/>
                        <a:ea typeface="Calibri" panose="020F0502020204030204" pitchFamily="34" charset="0"/>
                        <a:cs typeface="Arial" panose="020B0604020202020204" pitchFamily="34" charset="0"/>
                      </a:endParaRPr>
                    </a:p>
                    <a:p>
                      <a:pPr>
                        <a:lnSpc>
                          <a:spcPct val="100000"/>
                        </a:lnSpc>
                        <a:spcAft>
                          <a:spcPts val="1800"/>
                        </a:spcAft>
                      </a:pPr>
                      <a:r>
                        <a:rPr lang="en-AU" sz="2400" b="1" dirty="0">
                          <a:effectLst/>
                          <a:latin typeface="+mn-lt"/>
                          <a:ea typeface="Calibri" panose="020F0502020204030204" pitchFamily="34" charset="0"/>
                          <a:cs typeface="Arial" panose="020B0604020202020204" pitchFamily="34" charset="0"/>
                        </a:rPr>
                        <a:t>White blood cells (Neutrophils) generate this acid as part of their arsenal to respond and attack bacteria and viruses WITHIN OUR BODIES – known as phagocytosis.  </a:t>
                      </a:r>
                    </a:p>
                    <a:p>
                      <a:pPr>
                        <a:lnSpc>
                          <a:spcPct val="100000"/>
                        </a:lnSpc>
                        <a:spcAft>
                          <a:spcPts val="1800"/>
                        </a:spcAft>
                      </a:pPr>
                      <a:r>
                        <a:rPr lang="en-AU" sz="2400" b="1" dirty="0">
                          <a:effectLst/>
                          <a:latin typeface="+mn-lt"/>
                          <a:ea typeface="Calibri" panose="020F0502020204030204" pitchFamily="34" charset="0"/>
                          <a:cs typeface="Arial" panose="020B0604020202020204" pitchFamily="34" charset="0"/>
                        </a:rPr>
                        <a:t>Don’t let the acid part of the name intimidate you; HOCl specifically targets only bacteria, viruses, making it suitable for use around humans, animals and the environment.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AU" sz="2400" b="1" dirty="0">
                          <a:solidFill>
                            <a:srgbClr val="000000"/>
                          </a:solidFill>
                          <a:effectLst/>
                          <a:latin typeface="+mn-lt"/>
                          <a:ea typeface="Calibri" panose="020F0502020204030204" pitchFamily="34" charset="0"/>
                          <a:cs typeface="Arial" panose="020B0604020202020204" pitchFamily="34" charset="0"/>
                        </a:rPr>
                        <a:t>Scientifically, tested to have a kill time of 30 seconds for COVID-19 and proven to be 99.99% effective against bacteria.</a:t>
                      </a:r>
                      <a:r>
                        <a:rPr lang="en-AU" sz="2400" b="1" i="1" u="none" strike="noStrike" baseline="0" dirty="0">
                          <a:solidFill>
                            <a:srgbClr val="1D1D1B"/>
                          </a:solidFill>
                          <a:latin typeface="ProximaNova-BoldIt"/>
                        </a:rPr>
                        <a:t>*(tested against </a:t>
                      </a:r>
                      <a:r>
                        <a:rPr lang="en-AU" sz="2400" b="1" i="1" u="none" strike="noStrike" baseline="0" dirty="0" err="1">
                          <a:solidFill>
                            <a:srgbClr val="1D1D1B"/>
                          </a:solidFill>
                          <a:latin typeface="ProximaNova-BoldIt"/>
                        </a:rPr>
                        <a:t>P.aeruginosa</a:t>
                      </a:r>
                      <a:r>
                        <a:rPr lang="en-AU" sz="2400" b="1" i="1" u="none" strike="noStrike" baseline="0" dirty="0">
                          <a:solidFill>
                            <a:srgbClr val="1D1D1B"/>
                          </a:solidFill>
                          <a:latin typeface="ProximaNova-BoldIt"/>
                        </a:rPr>
                        <a:t>. E. coli, S. aureus, E. </a:t>
                      </a:r>
                      <a:r>
                        <a:rPr lang="en-AU" sz="2400" b="1" i="1" u="none" strike="noStrike" baseline="0" dirty="0" err="1">
                          <a:solidFill>
                            <a:srgbClr val="1D1D1B"/>
                          </a:solidFill>
                          <a:latin typeface="ProximaNova-BoldIt"/>
                        </a:rPr>
                        <a:t>hirae</a:t>
                      </a:r>
                      <a:r>
                        <a:rPr lang="en-AU" sz="2400" b="1" i="1" u="none" strike="noStrike" baseline="0" dirty="0">
                          <a:solidFill>
                            <a:srgbClr val="1D1D1B"/>
                          </a:solidFill>
                          <a:latin typeface="ProximaNova-BoldIt"/>
                        </a:rPr>
                        <a:t>).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AU" sz="2400" b="1" i="1" u="none" strike="noStrike" baseline="0" dirty="0">
                          <a:solidFill>
                            <a:srgbClr val="1D1D1B"/>
                          </a:solidFill>
                          <a:latin typeface="ProximaNova-BoldIt"/>
                        </a:rPr>
                        <a:t>                                                *(tested against  </a:t>
                      </a:r>
                      <a:r>
                        <a:rPr lang="en-AU" sz="2400" b="1" i="1" dirty="0" err="1">
                          <a:solidFill>
                            <a:srgbClr val="1D1D1B"/>
                          </a:solidFill>
                          <a:latin typeface="ProximaNova-BoldIt"/>
                        </a:rPr>
                        <a:t>F</a:t>
                      </a:r>
                      <a:r>
                        <a:rPr lang="en-AU" sz="2400" b="1" i="1" u="none" strike="noStrike" baseline="0" dirty="0" err="1">
                          <a:solidFill>
                            <a:srgbClr val="1D1D1B"/>
                          </a:solidFill>
                          <a:latin typeface="ProximaNova-BoldIt"/>
                        </a:rPr>
                        <a:t>.Calcivirus</a:t>
                      </a:r>
                      <a:r>
                        <a:rPr lang="en-AU" sz="2400" b="1" i="1" u="none" strike="noStrike" baseline="0" dirty="0">
                          <a:solidFill>
                            <a:srgbClr val="1D1D1B"/>
                          </a:solidFill>
                          <a:latin typeface="ProximaNova-BoldIt"/>
                        </a:rPr>
                        <a:t>, </a:t>
                      </a:r>
                      <a:r>
                        <a:rPr lang="en-AU" sz="2400" b="1" i="1" u="none" strike="noStrike" baseline="0" dirty="0" err="1">
                          <a:solidFill>
                            <a:srgbClr val="1D1D1B"/>
                          </a:solidFill>
                          <a:latin typeface="ProximaNova-BoldIt"/>
                        </a:rPr>
                        <a:t>H.Simplex</a:t>
                      </a:r>
                      <a:r>
                        <a:rPr lang="en-AU" sz="2400" b="1" i="1" u="none" strike="noStrike" baseline="0" dirty="0">
                          <a:solidFill>
                            <a:srgbClr val="1D1D1B"/>
                          </a:solidFill>
                          <a:latin typeface="ProximaNova-BoldIt"/>
                        </a:rPr>
                        <a:t>).</a:t>
                      </a:r>
                    </a:p>
                    <a:p>
                      <a:pPr marL="0" marR="0" lvl="0" indent="0" algn="l" defTabSz="914400" rtl="0" eaLnBrk="1" fontAlgn="auto" latinLnBrk="0" hangingPunct="1">
                        <a:lnSpc>
                          <a:spcPct val="100000"/>
                        </a:lnSpc>
                        <a:spcBef>
                          <a:spcPts val="0"/>
                        </a:spcBef>
                        <a:spcAft>
                          <a:spcPts val="1800"/>
                        </a:spcAft>
                        <a:buClrTx/>
                        <a:buSzTx/>
                        <a:buFontTx/>
                        <a:buNone/>
                        <a:tabLst/>
                        <a:defRPr/>
                      </a:pPr>
                      <a:endParaRPr lang="en-AU" sz="2400" b="1" i="1" u="none" strike="noStrike" baseline="0" dirty="0">
                        <a:solidFill>
                          <a:srgbClr val="1D1D1B"/>
                        </a:solidFill>
                        <a:latin typeface="ProximaNova-BoldIt"/>
                      </a:endParaRPr>
                    </a:p>
                    <a:p>
                      <a:pPr>
                        <a:lnSpc>
                          <a:spcPct val="100000"/>
                        </a:lnSpc>
                        <a:spcAft>
                          <a:spcPts val="1800"/>
                        </a:spcAft>
                      </a:pPr>
                      <a:endParaRPr lang="en-AU" sz="2400" b="1" i="1" kern="1200" dirty="0">
                        <a:solidFill>
                          <a:srgbClr val="000000"/>
                        </a:solidFill>
                        <a:effectLst/>
                        <a:latin typeface="+mn-lt"/>
                        <a:ea typeface="Calibri" panose="020F0502020204030204" pitchFamily="34" charset="0"/>
                        <a:cs typeface="Arial" panose="020B0604020202020204" pitchFamily="34" charset="0"/>
                      </a:endParaRPr>
                    </a:p>
                    <a:p>
                      <a:pPr>
                        <a:lnSpc>
                          <a:spcPct val="100000"/>
                        </a:lnSpc>
                        <a:spcAft>
                          <a:spcPts val="1800"/>
                        </a:spcAft>
                      </a:pPr>
                      <a:endParaRPr lang="en-AU" sz="2400" i="1" kern="1200" dirty="0">
                        <a:solidFill>
                          <a:srgbClr val="000000"/>
                        </a:solidFill>
                        <a:effectLst/>
                        <a:latin typeface="+mn-lt"/>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724538"/>
                  </a:ext>
                </a:extLst>
              </a:tr>
            </a:tbl>
          </a:graphicData>
        </a:graphic>
      </p:graphicFrame>
      <p:sp>
        <p:nvSpPr>
          <p:cNvPr id="2" name="Slide Number Placeholder 1"/>
          <p:cNvSpPr>
            <a:spLocks noGrp="1"/>
          </p:cNvSpPr>
          <p:nvPr>
            <p:ph type="sldNum" sz="quarter" idx="12"/>
          </p:nvPr>
        </p:nvSpPr>
        <p:spPr>
          <a:xfrm>
            <a:off x="6198704" y="6735262"/>
            <a:ext cx="2743200" cy="365125"/>
          </a:xfrm>
        </p:spPr>
        <p:txBody>
          <a:bodyPr/>
          <a:lstStyle/>
          <a:p>
            <a:fld id="{57AF3A57-B88C-1745-AC76-D2EE5E84A2ED}" type="slidenum">
              <a:rPr lang="en-US" smtClean="0"/>
              <a:t>13</a:t>
            </a:fld>
            <a:endParaRPr lang="en-US" dirty="0"/>
          </a:p>
        </p:txBody>
      </p:sp>
      <p:pic>
        <p:nvPicPr>
          <p:cNvPr id="8" name="Picture 7">
            <a:extLst>
              <a:ext uri="{FF2B5EF4-FFF2-40B4-BE49-F238E27FC236}">
                <a16:creationId xmlns:a16="http://schemas.microsoft.com/office/drawing/2014/main" id="{69744489-D08A-4DD4-81D4-708CB5454FB9}"/>
              </a:ext>
            </a:extLst>
          </p:cNvPr>
          <p:cNvPicPr/>
          <p:nvPr/>
        </p:nvPicPr>
        <p:blipFill rotWithShape="1">
          <a:blip r:embed="rId3">
            <a:alphaModFix amt="10000"/>
            <a:extLst>
              <a:ext uri="{28A0092B-C50C-407E-A947-70E740481C1C}">
                <a14:useLocalDpi xmlns:a14="http://schemas.microsoft.com/office/drawing/2010/main" val="0"/>
              </a:ext>
            </a:extLst>
          </a:blip>
          <a:srcRect l="18750" t="18894"/>
          <a:stretch/>
        </p:blipFill>
        <p:spPr>
          <a:xfrm>
            <a:off x="24000" y="16721"/>
            <a:ext cx="6363479" cy="6858001"/>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2056798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653B43-577E-473F-BA04-71E302B5F641}"/>
              </a:ext>
            </a:extLst>
          </p:cNvPr>
          <p:cNvSpPr txBox="1"/>
          <p:nvPr/>
        </p:nvSpPr>
        <p:spPr>
          <a:xfrm>
            <a:off x="0" y="93171"/>
            <a:ext cx="12192000" cy="6494085"/>
          </a:xfrm>
          <a:prstGeom prst="rect">
            <a:avLst/>
          </a:prstGeom>
          <a:noFill/>
        </p:spPr>
        <p:txBody>
          <a:bodyPr wrap="square">
            <a:spAutoFit/>
          </a:bodyPr>
          <a:lstStyle/>
          <a:p>
            <a:pPr algn="ctr"/>
            <a:r>
              <a:rPr lang="en-AU" sz="3200" b="1" i="0" u="none" strike="noStrike" baseline="0" dirty="0">
                <a:solidFill>
                  <a:srgbClr val="006F3C"/>
                </a:solidFill>
                <a:cs typeface="Arial" panose="020B0604020202020204" pitchFamily="34" charset="0"/>
              </a:rPr>
              <a:t>USE OF DISINFECTANTS</a:t>
            </a:r>
          </a:p>
          <a:p>
            <a:pPr algn="l"/>
            <a:r>
              <a:rPr lang="en-AU" sz="2400" i="0" u="none" strike="noStrike" baseline="0" dirty="0">
                <a:solidFill>
                  <a:srgbClr val="000000"/>
                </a:solidFill>
                <a:cs typeface="Arial" panose="020B0604020202020204" pitchFamily="34" charset="0"/>
              </a:rPr>
              <a:t>On contact with micro-organisms</a:t>
            </a:r>
            <a:r>
              <a:rPr lang="en-AU" sz="2400" b="0" i="0" u="none" strike="noStrike" baseline="0" dirty="0">
                <a:solidFill>
                  <a:srgbClr val="000000"/>
                </a:solidFill>
                <a:cs typeface="Arial" panose="020B0604020202020204" pitchFamily="34" charset="0"/>
              </a:rPr>
              <a:t>, a disinfectant agent changes the protective protein coat, which loses its structure and aggregates, forming clumps of proteins with other viruses.</a:t>
            </a:r>
          </a:p>
          <a:p>
            <a:pPr algn="l"/>
            <a:r>
              <a:rPr lang="en-AU" sz="2400" dirty="0">
                <a:solidFill>
                  <a:srgbClr val="000000"/>
                </a:solidFill>
                <a:cs typeface="Arial" panose="020B0604020202020204" pitchFamily="34" charset="0"/>
              </a:rPr>
              <a:t>Some proteins maybe hydrophobic, some hydrophilic.</a:t>
            </a:r>
            <a:r>
              <a:rPr lang="en-AU" sz="2400" dirty="0">
                <a:solidFill>
                  <a:srgbClr val="2197D2"/>
                </a:solidFill>
                <a:cs typeface="Arial" panose="020B0604020202020204" pitchFamily="34" charset="0"/>
              </a:rPr>
              <a:t> </a:t>
            </a:r>
          </a:p>
          <a:p>
            <a:pPr algn="l"/>
            <a:endParaRPr lang="en-AU" sz="2400" b="0" i="0" u="none" strike="noStrike" baseline="0" dirty="0">
              <a:solidFill>
                <a:srgbClr val="2197D2"/>
              </a:solidFill>
              <a:cs typeface="Arial" panose="020B0604020202020204" pitchFamily="34" charset="0"/>
            </a:endParaRPr>
          </a:p>
          <a:p>
            <a:pPr algn="l"/>
            <a:r>
              <a:rPr lang="en-AU" sz="2400" b="0" i="0" u="none" strike="noStrike" baseline="0" dirty="0">
                <a:solidFill>
                  <a:srgbClr val="000000"/>
                </a:solidFill>
                <a:cs typeface="Arial" panose="020B0604020202020204" pitchFamily="34" charset="0"/>
              </a:rPr>
              <a:t>Currently, </a:t>
            </a:r>
            <a:r>
              <a:rPr lang="en-AU" sz="2400" i="0" u="none" strike="noStrike" baseline="0" dirty="0">
                <a:solidFill>
                  <a:srgbClr val="000000"/>
                </a:solidFill>
                <a:cs typeface="Arial" panose="020B0604020202020204" pitchFamily="34" charset="0"/>
              </a:rPr>
              <a:t>the US Environmental Protection Agency has recommended </a:t>
            </a:r>
            <a:r>
              <a:rPr lang="en-AU" sz="2400" b="0" i="0" u="none" strike="noStrike" baseline="0" dirty="0">
                <a:solidFill>
                  <a:srgbClr val="000000"/>
                </a:solidFill>
                <a:cs typeface="Arial" panose="020B0604020202020204" pitchFamily="34" charset="0"/>
              </a:rPr>
              <a:t>numerous disinfectants against COVID-19 </a:t>
            </a:r>
            <a:r>
              <a:rPr lang="en-AU" sz="2400" b="1" i="0" u="none" strike="noStrike" baseline="0" dirty="0">
                <a:solidFill>
                  <a:srgbClr val="000000"/>
                </a:solidFill>
                <a:cs typeface="Arial" panose="020B0604020202020204" pitchFamily="34" charset="0"/>
              </a:rPr>
              <a:t>including hypochlorous acid (</a:t>
            </a:r>
            <a:r>
              <a:rPr lang="en-AU" sz="2400" b="1" i="0" u="none" strike="noStrike" baseline="0" dirty="0" err="1">
                <a:solidFill>
                  <a:srgbClr val="000000"/>
                </a:solidFill>
                <a:cs typeface="Arial" panose="020B0604020202020204" pitchFamily="34" charset="0"/>
              </a:rPr>
              <a:t>HOCl</a:t>
            </a:r>
            <a:r>
              <a:rPr lang="en-AU" sz="2400" b="1" i="0" u="none" strike="noStrike" baseline="0" dirty="0">
                <a:solidFill>
                  <a:srgbClr val="000000"/>
                </a:solidFill>
                <a:cs typeface="Arial" panose="020B0604020202020204" pitchFamily="34" charset="0"/>
              </a:rPr>
              <a:t>).</a:t>
            </a:r>
            <a:r>
              <a:rPr lang="en-AU" sz="2400" b="1" i="0" u="none" strike="noStrike" baseline="0" dirty="0">
                <a:solidFill>
                  <a:srgbClr val="2197D2"/>
                </a:solidFill>
                <a:cs typeface="Arial" panose="020B0604020202020204" pitchFamily="34" charset="0"/>
              </a:rPr>
              <a:t> </a:t>
            </a:r>
          </a:p>
          <a:p>
            <a:pPr algn="l"/>
            <a:endParaRPr lang="en-AU" sz="1600" b="0" i="0" u="none" strike="noStrike" baseline="0" dirty="0">
              <a:solidFill>
                <a:srgbClr val="000000"/>
              </a:solidFill>
              <a:cs typeface="Arial" panose="020B0604020202020204" pitchFamily="34" charset="0"/>
            </a:endParaRPr>
          </a:p>
          <a:p>
            <a:pPr algn="l"/>
            <a:r>
              <a:rPr lang="en-AU" sz="2400" b="0" i="0" u="none" strike="noStrike" baseline="0" dirty="0">
                <a:solidFill>
                  <a:srgbClr val="000000"/>
                </a:solidFill>
                <a:cs typeface="Arial" panose="020B0604020202020204" pitchFamily="34" charset="0"/>
              </a:rPr>
              <a:t>The mechanism of disinfection involves the destroying of the cell wall of microbes or viruses, allowing the disinfectant to destroy or inactivate them. </a:t>
            </a:r>
          </a:p>
          <a:p>
            <a:pPr algn="l"/>
            <a:r>
              <a:rPr lang="en-AU" sz="2400" b="1" i="0" u="none" strike="noStrike" baseline="0" dirty="0">
                <a:solidFill>
                  <a:srgbClr val="000000"/>
                </a:solidFill>
                <a:cs typeface="Arial" panose="020B0604020202020204" pitchFamily="34" charset="0"/>
              </a:rPr>
              <a:t>This presentation focuses on </a:t>
            </a:r>
            <a:r>
              <a:rPr lang="en-AU" sz="2400" b="1" i="0" u="none" strike="noStrike" baseline="0" dirty="0" err="1">
                <a:solidFill>
                  <a:srgbClr val="000000"/>
                </a:solidFill>
                <a:cs typeface="Arial" panose="020B0604020202020204" pitchFamily="34" charset="0"/>
              </a:rPr>
              <a:t>HOCl</a:t>
            </a:r>
            <a:r>
              <a:rPr lang="en-AU" sz="2400" b="1" i="0" u="none" strike="noStrike" baseline="0" dirty="0">
                <a:solidFill>
                  <a:srgbClr val="000000"/>
                </a:solidFill>
                <a:cs typeface="Arial" panose="020B0604020202020204" pitchFamily="34" charset="0"/>
              </a:rPr>
              <a:t>. – Hypochlorous Acid</a:t>
            </a:r>
            <a:r>
              <a:rPr lang="en-AU" sz="2400" b="0" i="0" u="none" strike="noStrike" baseline="0" dirty="0">
                <a:solidFill>
                  <a:srgbClr val="000000"/>
                </a:solidFill>
                <a:cs typeface="Arial" panose="020B0604020202020204" pitchFamily="34" charset="0"/>
              </a:rPr>
              <a:t>.</a:t>
            </a:r>
            <a:r>
              <a:rPr lang="en-AU" sz="1800" b="0" i="0" u="none" strike="noStrike" baseline="0" dirty="0">
                <a:solidFill>
                  <a:srgbClr val="000000"/>
                </a:solidFill>
              </a:rPr>
              <a:t> </a:t>
            </a:r>
          </a:p>
          <a:p>
            <a:pPr algn="l"/>
            <a:endParaRPr lang="en-AU" sz="1800" b="0" i="0" u="none" strike="noStrike" baseline="0" dirty="0">
              <a:solidFill>
                <a:srgbClr val="000000"/>
              </a:solidFill>
            </a:endParaRPr>
          </a:p>
          <a:p>
            <a:pPr algn="l"/>
            <a:r>
              <a:rPr lang="en-AU" sz="2400" b="0" i="0" u="none" strike="noStrike" baseline="0" dirty="0" err="1">
                <a:solidFill>
                  <a:srgbClr val="000000"/>
                </a:solidFill>
                <a:cs typeface="Arial" panose="020B0604020202020204" pitchFamily="34" charset="0"/>
              </a:rPr>
              <a:t>HOCl</a:t>
            </a:r>
            <a:r>
              <a:rPr lang="en-AU" sz="2400" b="0" i="0" u="none" strike="noStrike" baseline="0" dirty="0">
                <a:solidFill>
                  <a:srgbClr val="000000"/>
                </a:solidFill>
                <a:cs typeface="Arial" panose="020B0604020202020204" pitchFamily="34" charset="0"/>
              </a:rPr>
              <a:t> is a powerful oxidizing agent. In aqueous solution, it dissociates into H+ and </a:t>
            </a:r>
            <a:r>
              <a:rPr lang="en-AU" sz="2400" b="0" i="0" u="none" strike="noStrike" baseline="0" dirty="0" err="1">
                <a:solidFill>
                  <a:srgbClr val="000000"/>
                </a:solidFill>
                <a:cs typeface="Arial" panose="020B0604020202020204" pitchFamily="34" charset="0"/>
              </a:rPr>
              <a:t>OCl</a:t>
            </a:r>
            <a:r>
              <a:rPr lang="en-AU" sz="2400" b="0" i="0" u="none" strike="noStrike" baseline="0" dirty="0">
                <a:solidFill>
                  <a:srgbClr val="000000"/>
                </a:solidFill>
                <a:cs typeface="Arial" panose="020B0604020202020204" pitchFamily="34" charset="0"/>
              </a:rPr>
              <a:t>–, denaturing and aggregating proteins.</a:t>
            </a:r>
            <a:r>
              <a:rPr lang="en-AU" sz="2400" b="0" i="0" u="none" strike="noStrike" baseline="0" dirty="0">
                <a:solidFill>
                  <a:srgbClr val="2197D2"/>
                </a:solidFill>
                <a:cs typeface="Arial" panose="020B0604020202020204" pitchFamily="34" charset="0"/>
              </a:rPr>
              <a:t> </a:t>
            </a:r>
          </a:p>
          <a:p>
            <a:pPr algn="l"/>
            <a:endParaRPr lang="en-AU" sz="1400" b="1" i="0" u="none" strike="noStrike" baseline="0" dirty="0">
              <a:solidFill>
                <a:srgbClr val="000000"/>
              </a:solidFill>
              <a:cs typeface="Arial" panose="020B0604020202020204" pitchFamily="34" charset="0"/>
            </a:endParaRPr>
          </a:p>
          <a:p>
            <a:pPr algn="l"/>
            <a:r>
              <a:rPr lang="en-AU" sz="2400" b="1" i="0" u="none" strike="noStrike" baseline="0" dirty="0" err="1">
                <a:solidFill>
                  <a:srgbClr val="000000"/>
                </a:solidFill>
                <a:cs typeface="Arial" panose="020B0604020202020204" pitchFamily="34" charset="0"/>
              </a:rPr>
              <a:t>HOCl</a:t>
            </a:r>
            <a:r>
              <a:rPr lang="en-AU" sz="2400" b="1" i="0" u="none" strike="noStrike" baseline="0" dirty="0">
                <a:solidFill>
                  <a:srgbClr val="000000"/>
                </a:solidFill>
                <a:cs typeface="Arial" panose="020B0604020202020204" pitchFamily="34" charset="0"/>
              </a:rPr>
              <a:t> also destroys viruses by chlorination by forming chloramines </a:t>
            </a:r>
            <a:r>
              <a:rPr lang="en-AU" sz="2400" b="0" i="0" u="none" strike="noStrike" baseline="0" dirty="0">
                <a:solidFill>
                  <a:srgbClr val="000000"/>
                </a:solidFill>
                <a:cs typeface="Arial" panose="020B0604020202020204" pitchFamily="34" charset="0"/>
              </a:rPr>
              <a:t>and nitrogen </a:t>
            </a:r>
            <a:r>
              <a:rPr lang="en-AU" sz="2400" b="0" i="0" u="none" strike="noStrike" baseline="0" dirty="0" err="1">
                <a:solidFill>
                  <a:srgbClr val="000000"/>
                </a:solidFill>
                <a:cs typeface="Arial" panose="020B0604020202020204" pitchFamily="34" charset="0"/>
              </a:rPr>
              <a:t>centered</a:t>
            </a:r>
            <a:r>
              <a:rPr lang="en-AU" sz="2400" dirty="0">
                <a:solidFill>
                  <a:srgbClr val="000000"/>
                </a:solidFill>
                <a:cs typeface="Arial" panose="020B0604020202020204" pitchFamily="34" charset="0"/>
              </a:rPr>
              <a:t> </a:t>
            </a:r>
            <a:r>
              <a:rPr lang="en-AU" sz="2400" b="0" i="0" u="none" strike="noStrike" baseline="0" dirty="0">
                <a:solidFill>
                  <a:srgbClr val="000000"/>
                </a:solidFill>
                <a:cs typeface="Arial" panose="020B0604020202020204" pitchFamily="34" charset="0"/>
              </a:rPr>
              <a:t>radicals, resulting in single - as well as double-stranded DNA breaks, </a:t>
            </a:r>
          </a:p>
          <a:p>
            <a:pPr algn="l"/>
            <a:r>
              <a:rPr lang="en-AU" sz="2400" b="1" i="0" u="none" strike="noStrike" baseline="0" dirty="0">
                <a:solidFill>
                  <a:srgbClr val="000000"/>
                </a:solidFill>
                <a:cs typeface="Arial" panose="020B0604020202020204" pitchFamily="34" charset="0"/>
              </a:rPr>
              <a:t>rendering the nucleic acid useless and the virus harmless.</a:t>
            </a:r>
            <a:endParaRPr lang="en-AU" sz="2400" b="1" dirty="0">
              <a:cs typeface="Arial" panose="020B0604020202020204" pitchFamily="34" charset="0"/>
            </a:endParaRPr>
          </a:p>
        </p:txBody>
      </p:sp>
      <p:pic>
        <p:nvPicPr>
          <p:cNvPr id="4" name="Picture 3">
            <a:extLst>
              <a:ext uri="{FF2B5EF4-FFF2-40B4-BE49-F238E27FC236}">
                <a16:creationId xmlns:a16="http://schemas.microsoft.com/office/drawing/2014/main" id="{601E8070-FF81-4224-A54A-BFD543D5C579}"/>
              </a:ext>
            </a:extLst>
          </p:cNvPr>
          <p:cNvPicPr>
            <a:picLocks noChangeAspect="1"/>
          </p:cNvPicPr>
          <p:nvPr/>
        </p:nvPicPr>
        <p:blipFill>
          <a:blip r:embed="rId2"/>
          <a:stretch>
            <a:fillRect/>
          </a:stretch>
        </p:blipFill>
        <p:spPr>
          <a:xfrm>
            <a:off x="10792863" y="6085045"/>
            <a:ext cx="1121873" cy="457060"/>
          </a:xfrm>
          <a:prstGeom prst="rect">
            <a:avLst/>
          </a:prstGeom>
        </p:spPr>
      </p:pic>
      <p:sp>
        <p:nvSpPr>
          <p:cNvPr id="2" name="Slide Number Placeholder 1"/>
          <p:cNvSpPr>
            <a:spLocks noGrp="1"/>
          </p:cNvSpPr>
          <p:nvPr>
            <p:ph type="sldNum" sz="quarter" idx="12"/>
          </p:nvPr>
        </p:nvSpPr>
        <p:spPr/>
        <p:txBody>
          <a:bodyPr/>
          <a:lstStyle/>
          <a:p>
            <a:fld id="{57AF3A57-B88C-1745-AC76-D2EE5E84A2ED}" type="slidenum">
              <a:rPr lang="en-US" smtClean="0"/>
              <a:t>14</a:t>
            </a:fld>
            <a:endParaRPr lang="en-US" dirty="0"/>
          </a:p>
        </p:txBody>
      </p:sp>
      <p:pic>
        <p:nvPicPr>
          <p:cNvPr id="7" name="Picture 6">
            <a:extLst>
              <a:ext uri="{FF2B5EF4-FFF2-40B4-BE49-F238E27FC236}">
                <a16:creationId xmlns:a16="http://schemas.microsoft.com/office/drawing/2014/main" id="{898167ED-6B2E-482C-8438-4A24A2EAE737}"/>
              </a:ext>
            </a:extLst>
          </p:cNvPr>
          <p:cNvPicPr/>
          <p:nvPr/>
        </p:nvPicPr>
        <p:blipFill rotWithShape="1">
          <a:blip r:embed="rId3">
            <a:alphaModFix amt="10000"/>
            <a:extLst>
              <a:ext uri="{28A0092B-C50C-407E-A947-70E740481C1C}">
                <a14:useLocalDpi xmlns:a14="http://schemas.microsoft.com/office/drawing/2010/main" val="0"/>
              </a:ext>
            </a:extLst>
          </a:blip>
          <a:srcRect l="18750" t="18894"/>
          <a:stretch/>
        </p:blipFill>
        <p:spPr>
          <a:xfrm>
            <a:off x="0" y="-1"/>
            <a:ext cx="6363479" cy="6858001"/>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2776363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A361E2-33ED-4675-92B3-3FB8F66793F8}"/>
              </a:ext>
            </a:extLst>
          </p:cNvPr>
          <p:cNvSpPr txBox="1"/>
          <p:nvPr/>
        </p:nvSpPr>
        <p:spPr>
          <a:xfrm>
            <a:off x="2891930" y="-4049972"/>
            <a:ext cx="11399239" cy="1569660"/>
          </a:xfrm>
          <a:prstGeom prst="rect">
            <a:avLst/>
          </a:prstGeom>
          <a:noFill/>
        </p:spPr>
        <p:txBody>
          <a:bodyPr wrap="square">
            <a:spAutoFit/>
          </a:bodyPr>
          <a:lstStyle/>
          <a:p>
            <a:pPr algn="l"/>
            <a:endParaRPr lang="en-AU" sz="2400" dirty="0">
              <a:solidFill>
                <a:srgbClr val="000000"/>
              </a:solidFill>
              <a:latin typeface="Arial" panose="020B0604020202020204" pitchFamily="34" charset="0"/>
              <a:cs typeface="Arial" panose="020B0604020202020204" pitchFamily="34" charset="0"/>
            </a:endParaRPr>
          </a:p>
          <a:p>
            <a:pPr algn="l"/>
            <a:endParaRPr lang="en-AU" sz="2400" dirty="0">
              <a:solidFill>
                <a:srgbClr val="000000"/>
              </a:solidFill>
              <a:latin typeface="Arial" panose="020B0604020202020204" pitchFamily="34" charset="0"/>
              <a:cs typeface="Arial" panose="020B0604020202020204" pitchFamily="34" charset="0"/>
            </a:endParaRPr>
          </a:p>
          <a:p>
            <a:pPr algn="l"/>
            <a:endParaRPr lang="en-AU" sz="2400" dirty="0">
              <a:solidFill>
                <a:srgbClr val="000000"/>
              </a:solidFill>
              <a:latin typeface="Arial" panose="020B0604020202020204" pitchFamily="34" charset="0"/>
              <a:cs typeface="Arial" panose="020B0604020202020204" pitchFamily="34" charset="0"/>
            </a:endParaRPr>
          </a:p>
          <a:p>
            <a:pPr algn="l"/>
            <a:endParaRPr lang="en-AU" sz="2400" dirty="0">
              <a:latin typeface="Arial" panose="020B0604020202020204" pitchFamily="34" charset="0"/>
              <a:cs typeface="Arial" panose="020B0604020202020204" pitchFamily="34" charset="0"/>
            </a:endParaRPr>
          </a:p>
        </p:txBody>
      </p:sp>
      <p:sp>
        <p:nvSpPr>
          <p:cNvPr id="2" name="TextBox 1"/>
          <p:cNvSpPr txBox="1"/>
          <p:nvPr/>
        </p:nvSpPr>
        <p:spPr>
          <a:xfrm>
            <a:off x="3978992" y="3866939"/>
            <a:ext cx="3912746" cy="523220"/>
          </a:xfrm>
          <a:prstGeom prst="rect">
            <a:avLst/>
          </a:prstGeom>
          <a:noFill/>
        </p:spPr>
        <p:txBody>
          <a:bodyPr wrap="square" rtlCol="0">
            <a:spAutoFit/>
          </a:bodyPr>
          <a:lstStyle/>
          <a:p>
            <a:r>
              <a:rPr lang="en-AU" sz="2800" b="1">
                <a:solidFill>
                  <a:srgbClr val="006F3C"/>
                </a:solidFill>
              </a:rPr>
              <a:t>SURFACE APPLICATION</a:t>
            </a:r>
            <a:endParaRPr lang="en-AU" b="1" dirty="0">
              <a:solidFill>
                <a:srgbClr val="006F3C"/>
              </a:solidFill>
            </a:endParaRPr>
          </a:p>
        </p:txBody>
      </p:sp>
      <p:sp>
        <p:nvSpPr>
          <p:cNvPr id="7" name="TextBox 6"/>
          <p:cNvSpPr txBox="1"/>
          <p:nvPr/>
        </p:nvSpPr>
        <p:spPr>
          <a:xfrm>
            <a:off x="4968313" y="17504"/>
            <a:ext cx="1826187" cy="523220"/>
          </a:xfrm>
          <a:prstGeom prst="rect">
            <a:avLst/>
          </a:prstGeom>
          <a:noFill/>
        </p:spPr>
        <p:txBody>
          <a:bodyPr wrap="square" rtlCol="0">
            <a:spAutoFit/>
          </a:bodyPr>
          <a:lstStyle/>
          <a:p>
            <a:r>
              <a:rPr lang="en-AU" sz="2800" b="1" dirty="0">
                <a:solidFill>
                  <a:srgbClr val="006F3C"/>
                </a:solidFill>
              </a:rPr>
              <a:t>BIOFILM</a:t>
            </a:r>
            <a:endParaRPr lang="en-AU" b="1" dirty="0">
              <a:solidFill>
                <a:srgbClr val="006F3C"/>
              </a:solidFill>
            </a:endParaRPr>
          </a:p>
        </p:txBody>
      </p:sp>
      <p:sp>
        <p:nvSpPr>
          <p:cNvPr id="5" name="Rectangle 4"/>
          <p:cNvSpPr/>
          <p:nvPr/>
        </p:nvSpPr>
        <p:spPr>
          <a:xfrm>
            <a:off x="396670" y="658672"/>
            <a:ext cx="11398659" cy="3000821"/>
          </a:xfrm>
          <a:prstGeom prst="rect">
            <a:avLst/>
          </a:prstGeom>
        </p:spPr>
        <p:txBody>
          <a:bodyPr wrap="square">
            <a:spAutoFit/>
          </a:bodyPr>
          <a:lstStyle/>
          <a:p>
            <a:r>
              <a:rPr lang="en-AU" sz="2700" dirty="0">
                <a:solidFill>
                  <a:srgbClr val="000000"/>
                </a:solidFill>
                <a:cs typeface="Arial" panose="020B0604020202020204" pitchFamily="34" charset="0"/>
              </a:rPr>
              <a:t>HOCl IS effective for cleaning biofilm contaminated implant surfaces. </a:t>
            </a:r>
          </a:p>
          <a:p>
            <a:r>
              <a:rPr lang="en-AU" sz="2700" dirty="0">
                <a:solidFill>
                  <a:srgbClr val="000000"/>
                </a:solidFill>
                <a:cs typeface="Arial" panose="020B0604020202020204" pitchFamily="34" charset="0"/>
              </a:rPr>
              <a:t>HOCl significantly lowered the lipopolysaccharide concentration of prohormones gingivalis when compared with sodium hypochlorite and chlorhexidine and was well tolerated by the oral tissues.</a:t>
            </a:r>
            <a:endParaRPr lang="en-AU" sz="2700" dirty="0">
              <a:solidFill>
                <a:srgbClr val="2197D2"/>
              </a:solidFill>
              <a:cs typeface="Arial" panose="020B0604020202020204" pitchFamily="34" charset="0"/>
            </a:endParaRPr>
          </a:p>
          <a:p>
            <a:r>
              <a:rPr lang="en-AU" sz="2700" dirty="0">
                <a:solidFill>
                  <a:srgbClr val="000000"/>
                </a:solidFill>
                <a:cs typeface="Arial" panose="020B0604020202020204" pitchFamily="34" charset="0"/>
              </a:rPr>
              <a:t>HOCl significantly reduced bacteria on tooth brushes; it was </a:t>
            </a:r>
          </a:p>
          <a:p>
            <a:r>
              <a:rPr lang="en-AU" sz="2700" dirty="0">
                <a:solidFill>
                  <a:srgbClr val="000000"/>
                </a:solidFill>
                <a:cs typeface="Arial" panose="020B0604020202020204" pitchFamily="34" charset="0"/>
              </a:rPr>
              <a:t>effective as a mouthwash and for toothbrush sanitization.</a:t>
            </a:r>
          </a:p>
          <a:p>
            <a:pPr algn="ctr"/>
            <a:endParaRPr lang="en-AU" sz="2700" dirty="0">
              <a:solidFill>
                <a:srgbClr val="000000"/>
              </a:solidFill>
              <a:cs typeface="Arial" panose="020B0604020202020204" pitchFamily="34" charset="0"/>
            </a:endParaRPr>
          </a:p>
        </p:txBody>
      </p:sp>
      <p:pic>
        <p:nvPicPr>
          <p:cNvPr id="9" name="Picture 4" descr="How to Select and Use an Electric Toothbrush">
            <a:extLst>
              <a:ext uri="{FF2B5EF4-FFF2-40B4-BE49-F238E27FC236}">
                <a16:creationId xmlns:a16="http://schemas.microsoft.com/office/drawing/2014/main" id="{D27940BC-D4C6-4E23-BFEA-C1A2522B3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4474" y="2081754"/>
            <a:ext cx="1827526" cy="13472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57AF3A57-B88C-1745-AC76-D2EE5E84A2ED}" type="slidenum">
              <a:rPr lang="en-US" smtClean="0"/>
              <a:t>15</a:t>
            </a:fld>
            <a:endParaRPr lang="en-US" dirty="0"/>
          </a:p>
        </p:txBody>
      </p:sp>
      <p:sp>
        <p:nvSpPr>
          <p:cNvPr id="12" name="TextBox 11">
            <a:extLst>
              <a:ext uri="{FF2B5EF4-FFF2-40B4-BE49-F238E27FC236}">
                <a16:creationId xmlns:a16="http://schemas.microsoft.com/office/drawing/2014/main" id="{1B3B857A-44C4-46B2-9A2C-93B0C14F6E62}"/>
              </a:ext>
            </a:extLst>
          </p:cNvPr>
          <p:cNvSpPr txBox="1"/>
          <p:nvPr/>
        </p:nvSpPr>
        <p:spPr>
          <a:xfrm>
            <a:off x="445687" y="4417150"/>
            <a:ext cx="10094627" cy="1815882"/>
          </a:xfrm>
          <a:prstGeom prst="rect">
            <a:avLst/>
          </a:prstGeom>
          <a:noFill/>
        </p:spPr>
        <p:txBody>
          <a:bodyPr wrap="square">
            <a:spAutoFit/>
          </a:bodyPr>
          <a:lstStyle/>
          <a:p>
            <a:pPr algn="l"/>
            <a:r>
              <a:rPr lang="en-AU" sz="2800" b="0" i="0" u="none" strike="noStrike" baseline="0">
                <a:solidFill>
                  <a:srgbClr val="000000"/>
                </a:solidFill>
              </a:rPr>
              <a:t>A study looked at disinfecting outpatient surgical centers using </a:t>
            </a:r>
          </a:p>
          <a:p>
            <a:pPr algn="l"/>
            <a:r>
              <a:rPr lang="en-AU" sz="2800" b="0" i="0" u="none" strike="noStrike" baseline="0">
                <a:solidFill>
                  <a:srgbClr val="000000"/>
                </a:solidFill>
              </a:rPr>
              <a:t>HOCl.</a:t>
            </a:r>
            <a:r>
              <a:rPr lang="en-AU" sz="2800" b="0" i="0" u="none" strike="noStrike" baseline="0">
                <a:solidFill>
                  <a:srgbClr val="2197D2"/>
                </a:solidFill>
              </a:rPr>
              <a:t>55 </a:t>
            </a:r>
            <a:r>
              <a:rPr lang="en-AU" sz="2800" b="0" i="0" u="none" strike="noStrike" baseline="0">
                <a:solidFill>
                  <a:srgbClr val="000000"/>
                </a:solidFill>
              </a:rPr>
              <a:t>After cleaning, the rooms in the HOCl cleaning and </a:t>
            </a:r>
          </a:p>
          <a:p>
            <a:pPr algn="l"/>
            <a:r>
              <a:rPr lang="en-AU" sz="2800" b="0" i="0" u="none" strike="noStrike" baseline="0">
                <a:solidFill>
                  <a:srgbClr val="000000"/>
                </a:solidFill>
              </a:rPr>
              <a:t>disinfection study arm had significantly lower bacterial counts </a:t>
            </a:r>
          </a:p>
          <a:p>
            <a:pPr algn="l"/>
            <a:r>
              <a:rPr lang="en-AU" sz="2800" b="0" i="0" u="none" strike="noStrike" baseline="0">
                <a:solidFill>
                  <a:srgbClr val="000000"/>
                </a:solidFill>
              </a:rPr>
              <a:t>than the rooms that underwent standard cleaning and disinfection .</a:t>
            </a:r>
            <a:endParaRPr lang="en-AU" sz="2800" dirty="0"/>
          </a:p>
        </p:txBody>
      </p:sp>
      <p:pic>
        <p:nvPicPr>
          <p:cNvPr id="10" name="Picture 9" descr="A picture containing appliance, dryer, dark&#10;&#10;Description automatically generated">
            <a:extLst>
              <a:ext uri="{FF2B5EF4-FFF2-40B4-BE49-F238E27FC236}">
                <a16:creationId xmlns:a16="http://schemas.microsoft.com/office/drawing/2014/main" id="{E7B9DF8D-A6F5-44CE-8C0A-B6DB573400A8}"/>
              </a:ext>
            </a:extLst>
          </p:cNvPr>
          <p:cNvPicPr>
            <a:picLocks noChangeAspect="1"/>
          </p:cNvPicPr>
          <p:nvPr/>
        </p:nvPicPr>
        <p:blipFill>
          <a:blip r:embed="rId3"/>
          <a:stretch>
            <a:fillRect/>
          </a:stretch>
        </p:blipFill>
        <p:spPr>
          <a:xfrm>
            <a:off x="10243739" y="4109273"/>
            <a:ext cx="1551590" cy="2067594"/>
          </a:xfrm>
          <a:prstGeom prst="rect">
            <a:avLst/>
          </a:prstGeom>
        </p:spPr>
      </p:pic>
      <p:pic>
        <p:nvPicPr>
          <p:cNvPr id="13" name="Picture 12">
            <a:extLst>
              <a:ext uri="{FF2B5EF4-FFF2-40B4-BE49-F238E27FC236}">
                <a16:creationId xmlns:a16="http://schemas.microsoft.com/office/drawing/2014/main" id="{BA3D1275-D378-4439-9F10-DAE3E4211049}"/>
              </a:ext>
            </a:extLst>
          </p:cNvPr>
          <p:cNvPicPr>
            <a:picLocks noChangeAspect="1"/>
          </p:cNvPicPr>
          <p:nvPr/>
        </p:nvPicPr>
        <p:blipFill>
          <a:blip r:embed="rId4"/>
          <a:stretch>
            <a:fillRect/>
          </a:stretch>
        </p:blipFill>
        <p:spPr>
          <a:xfrm>
            <a:off x="10758181" y="6314631"/>
            <a:ext cx="1333723" cy="543369"/>
          </a:xfrm>
          <a:prstGeom prst="rect">
            <a:avLst/>
          </a:prstGeom>
        </p:spPr>
      </p:pic>
      <p:pic>
        <p:nvPicPr>
          <p:cNvPr id="14" name="Picture 13">
            <a:extLst>
              <a:ext uri="{FF2B5EF4-FFF2-40B4-BE49-F238E27FC236}">
                <a16:creationId xmlns:a16="http://schemas.microsoft.com/office/drawing/2014/main" id="{2D44A5C1-81AC-45C2-B10B-DE015B1CD1AE}"/>
              </a:ext>
            </a:extLst>
          </p:cNvPr>
          <p:cNvPicPr/>
          <p:nvPr/>
        </p:nvPicPr>
        <p:blipFill rotWithShape="1">
          <a:blip r:embed="rId5">
            <a:alphaModFix amt="10000"/>
            <a:extLst>
              <a:ext uri="{28A0092B-C50C-407E-A947-70E740481C1C}">
                <a14:useLocalDpi xmlns:a14="http://schemas.microsoft.com/office/drawing/2010/main" val="0"/>
              </a:ext>
            </a:extLst>
          </a:blip>
          <a:srcRect l="18750" t="18894"/>
          <a:stretch/>
        </p:blipFill>
        <p:spPr>
          <a:xfrm>
            <a:off x="0" y="-1"/>
            <a:ext cx="6363479" cy="6858001"/>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241778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F5A74D-E3AD-49A6-B54F-D68B145954A6}"/>
              </a:ext>
            </a:extLst>
          </p:cNvPr>
          <p:cNvPicPr/>
          <p:nvPr/>
        </p:nvPicPr>
        <p:blipFill rotWithShape="1">
          <a:blip r:embed="rId2">
            <a:alphaModFix amt="10000"/>
            <a:extLst>
              <a:ext uri="{28A0092B-C50C-407E-A947-70E740481C1C}">
                <a14:useLocalDpi xmlns:a14="http://schemas.microsoft.com/office/drawing/2010/main" val="0"/>
              </a:ext>
            </a:extLst>
          </a:blip>
          <a:srcRect l="18750" t="18894"/>
          <a:stretch/>
        </p:blipFill>
        <p:spPr>
          <a:xfrm>
            <a:off x="-1" y="-25457"/>
            <a:ext cx="7777113" cy="6858000"/>
          </a:xfrm>
          <a:prstGeom prst="rect">
            <a:avLst/>
          </a:prstGeom>
          <a:effectLst>
            <a:outerShdw blurRad="88900" dist="50800" dir="5400000" algn="ctr" rotWithShape="0">
              <a:srgbClr val="000000">
                <a:alpha val="0"/>
              </a:srgbClr>
            </a:outerShdw>
          </a:effectLst>
        </p:spPr>
      </p:pic>
      <p:pic>
        <p:nvPicPr>
          <p:cNvPr id="1028" name="Picture 4">
            <a:extLst>
              <a:ext uri="{FF2B5EF4-FFF2-40B4-BE49-F238E27FC236}">
                <a16:creationId xmlns:a16="http://schemas.microsoft.com/office/drawing/2014/main" id="{67F8D7B5-D89C-481E-B7A7-173F5022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8556" y="4988738"/>
            <a:ext cx="2897990" cy="17962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047511-82B7-4442-A107-1E48D5C9E1C4}"/>
              </a:ext>
            </a:extLst>
          </p:cNvPr>
          <p:cNvSpPr txBox="1"/>
          <p:nvPr/>
        </p:nvSpPr>
        <p:spPr>
          <a:xfrm>
            <a:off x="245806" y="195833"/>
            <a:ext cx="11818375" cy="4893647"/>
          </a:xfrm>
          <a:prstGeom prst="rect">
            <a:avLst/>
          </a:prstGeom>
          <a:noFill/>
        </p:spPr>
        <p:txBody>
          <a:bodyPr wrap="square">
            <a:spAutoFit/>
          </a:bodyPr>
          <a:lstStyle/>
          <a:p>
            <a:r>
              <a:rPr lang="en-US" b="1" dirty="0"/>
              <a:t>                                                                   </a:t>
            </a:r>
            <a:r>
              <a:rPr lang="en-US" sz="2400" b="1" dirty="0"/>
              <a:t>AEROSOL and SURFACE - APPLICATION</a:t>
            </a:r>
          </a:p>
          <a:p>
            <a:r>
              <a:rPr lang="en-US" b="1" dirty="0"/>
              <a:t>HOCl Applied by Spray or Fogger</a:t>
            </a:r>
          </a:p>
          <a:p>
            <a:r>
              <a:rPr lang="en-US" b="1" dirty="0"/>
              <a:t>A spray or fogger takes a solution and creates a small aerosol ideally less than 20 mm in size, to disinfect an area. </a:t>
            </a:r>
          </a:p>
          <a:p>
            <a:r>
              <a:rPr lang="en-US" b="1" dirty="0"/>
              <a:t>HOCl sprays &amp; fogs are highly effective in the microbial disinfection of surfaces. </a:t>
            </a:r>
          </a:p>
          <a:p>
            <a:r>
              <a:rPr lang="en-US" b="1" dirty="0"/>
              <a:t>The ability of a sprayer to make smaller particles may help a solution’s molecules to be suspended in the air for a longer period because of their low settling velocity rate. </a:t>
            </a:r>
          </a:p>
          <a:p>
            <a:r>
              <a:rPr lang="en-US" b="1" dirty="0"/>
              <a:t>This may increase the solution’s chance of coming into contact with pathogens and inactivating them. Thus, the fogger used should have an aerosol size less than 20 mm</a:t>
            </a:r>
          </a:p>
          <a:p>
            <a:endParaRPr lang="en-US" b="1" dirty="0"/>
          </a:p>
          <a:p>
            <a:r>
              <a:rPr lang="en-US" b="1" dirty="0"/>
              <a:t>Surface Application</a:t>
            </a:r>
          </a:p>
          <a:p>
            <a:r>
              <a:rPr lang="en-US" b="1" dirty="0"/>
              <a:t>A study looked at disinfecting outpatient surgi-centres using HOCL. After cleaning, the rooms in the HOCl cleaning and disinfection study had signiﬁcantly lower bacterial counts than the rooms that underwent standard cleaning and disinfection.</a:t>
            </a:r>
          </a:p>
          <a:p>
            <a:r>
              <a:rPr lang="en-US" b="1" dirty="0"/>
              <a:t>When HOCl solutions were sprayed directly onto sheets containing the virus for 10 seconds, the solutions of 100 and 200 ppm inactivated AIV. </a:t>
            </a:r>
          </a:p>
          <a:p>
            <a:endParaRPr lang="en-US" dirty="0"/>
          </a:p>
          <a:p>
            <a:r>
              <a:rPr lang="en-US" b="1" dirty="0"/>
              <a:t>250ML                  500ml       1 litre - auto rechargeable                                                  5 L </a:t>
            </a:r>
            <a:r>
              <a:rPr lang="en-US" b="1" i="0" dirty="0">
                <a:solidFill>
                  <a:srgbClr val="2B2B2B"/>
                </a:solidFill>
                <a:effectLst/>
                <a:latin typeface="Karla"/>
              </a:rPr>
              <a:t>High-power motor, high speed spraying</a:t>
            </a:r>
          </a:p>
        </p:txBody>
      </p:sp>
      <p:pic>
        <p:nvPicPr>
          <p:cNvPr id="5" name="Picture 4" descr="A picture containing text&#10;&#10;Description automatically generated">
            <a:extLst>
              <a:ext uri="{FF2B5EF4-FFF2-40B4-BE49-F238E27FC236}">
                <a16:creationId xmlns:a16="http://schemas.microsoft.com/office/drawing/2014/main" id="{EAFB7DB1-2800-4D2B-8466-B036A527D361}"/>
              </a:ext>
            </a:extLst>
          </p:cNvPr>
          <p:cNvPicPr>
            <a:picLocks noChangeAspect="1"/>
          </p:cNvPicPr>
          <p:nvPr/>
        </p:nvPicPr>
        <p:blipFill>
          <a:blip r:embed="rId4"/>
          <a:stretch>
            <a:fillRect/>
          </a:stretch>
        </p:blipFill>
        <p:spPr>
          <a:xfrm>
            <a:off x="564323" y="4708035"/>
            <a:ext cx="2205156" cy="220515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0CC3095-9D98-4A5C-81CE-3CBEB6D5DBB8}"/>
              </a:ext>
            </a:extLst>
          </p:cNvPr>
          <p:cNvPicPr>
            <a:picLocks noChangeAspect="1"/>
          </p:cNvPicPr>
          <p:nvPr/>
        </p:nvPicPr>
        <p:blipFill>
          <a:blip r:embed="rId5"/>
          <a:stretch>
            <a:fillRect/>
          </a:stretch>
        </p:blipFill>
        <p:spPr>
          <a:xfrm>
            <a:off x="-610785" y="4860558"/>
            <a:ext cx="1823711" cy="1823711"/>
          </a:xfrm>
          <a:prstGeom prst="rect">
            <a:avLst/>
          </a:prstGeom>
        </p:spPr>
      </p:pic>
      <p:sp>
        <p:nvSpPr>
          <p:cNvPr id="18" name="TextBox 17">
            <a:extLst>
              <a:ext uri="{FF2B5EF4-FFF2-40B4-BE49-F238E27FC236}">
                <a16:creationId xmlns:a16="http://schemas.microsoft.com/office/drawing/2014/main" id="{3DFECD47-CBB1-4B4C-93F9-822428A74B44}"/>
              </a:ext>
            </a:extLst>
          </p:cNvPr>
          <p:cNvSpPr txBox="1"/>
          <p:nvPr/>
        </p:nvSpPr>
        <p:spPr>
          <a:xfrm>
            <a:off x="5325051" y="4309927"/>
            <a:ext cx="2646548" cy="2246769"/>
          </a:xfrm>
          <a:prstGeom prst="rect">
            <a:avLst/>
          </a:prstGeom>
          <a:noFill/>
        </p:spPr>
        <p:txBody>
          <a:bodyPr wrap="square">
            <a:spAutoFit/>
          </a:bodyPr>
          <a:lstStyle/>
          <a:p>
            <a:pPr algn="ctr"/>
            <a:r>
              <a:rPr lang="en-AU" b="1" i="0" dirty="0">
                <a:solidFill>
                  <a:srgbClr val="2B2B2B"/>
                </a:solidFill>
                <a:effectLst/>
                <a:latin typeface="Oxygen"/>
              </a:rPr>
              <a:t> </a:t>
            </a:r>
            <a:r>
              <a:rPr lang="en-AU" sz="2000" b="1" i="0" dirty="0">
                <a:solidFill>
                  <a:srgbClr val="00B050"/>
                </a:solidFill>
                <a:effectLst/>
                <a:latin typeface="Oxygen"/>
              </a:rPr>
              <a:t>100% NATURAL  </a:t>
            </a:r>
          </a:p>
          <a:p>
            <a:pPr algn="ctr"/>
            <a:endParaRPr lang="en-AU" sz="2000" b="1" dirty="0">
              <a:solidFill>
                <a:srgbClr val="00B050"/>
              </a:solidFill>
              <a:latin typeface="Oxygen"/>
            </a:endParaRPr>
          </a:p>
          <a:p>
            <a:pPr algn="ctr"/>
            <a:r>
              <a:rPr lang="en-AU" sz="2000" b="1" i="0" dirty="0">
                <a:solidFill>
                  <a:srgbClr val="00B050"/>
                </a:solidFill>
                <a:effectLst/>
                <a:latin typeface="Oxygen"/>
              </a:rPr>
              <a:t>  NO CHEMICALS  </a:t>
            </a:r>
          </a:p>
          <a:p>
            <a:pPr algn="ctr"/>
            <a:endParaRPr lang="en-AU" sz="2000" b="1" i="0" dirty="0">
              <a:solidFill>
                <a:srgbClr val="00B050"/>
              </a:solidFill>
              <a:effectLst/>
              <a:latin typeface="Oxygen"/>
            </a:endParaRPr>
          </a:p>
          <a:p>
            <a:pPr algn="ctr"/>
            <a:r>
              <a:rPr lang="en-AU" sz="2000" b="1" i="0" dirty="0">
                <a:solidFill>
                  <a:srgbClr val="00B050"/>
                </a:solidFill>
                <a:effectLst/>
                <a:latin typeface="Oxygen"/>
              </a:rPr>
              <a:t>    NO ALCOHOL </a:t>
            </a:r>
          </a:p>
          <a:p>
            <a:pPr algn="ctr"/>
            <a:endParaRPr lang="en-AU" sz="2000" b="1" i="0" dirty="0">
              <a:solidFill>
                <a:srgbClr val="00B050"/>
              </a:solidFill>
              <a:effectLst/>
              <a:latin typeface="Oxygen"/>
            </a:endParaRPr>
          </a:p>
          <a:p>
            <a:pPr algn="ctr"/>
            <a:r>
              <a:rPr lang="en-AU" sz="2000" b="1" i="0" dirty="0">
                <a:solidFill>
                  <a:srgbClr val="00B050"/>
                </a:solidFill>
                <a:effectLst/>
                <a:latin typeface="Oxygen"/>
              </a:rPr>
              <a:t>     NON TOXIC</a:t>
            </a:r>
          </a:p>
        </p:txBody>
      </p:sp>
      <p:pic>
        <p:nvPicPr>
          <p:cNvPr id="11" name="Picture 10" descr="A picture containing appliance, dryer, dark&#10;&#10;Description automatically generated">
            <a:extLst>
              <a:ext uri="{FF2B5EF4-FFF2-40B4-BE49-F238E27FC236}">
                <a16:creationId xmlns:a16="http://schemas.microsoft.com/office/drawing/2014/main" id="{CA628EF2-59BD-4C6D-9982-4D069B349480}"/>
              </a:ext>
            </a:extLst>
          </p:cNvPr>
          <p:cNvPicPr>
            <a:picLocks noChangeAspect="1"/>
          </p:cNvPicPr>
          <p:nvPr/>
        </p:nvPicPr>
        <p:blipFill>
          <a:blip r:embed="rId6"/>
          <a:stretch>
            <a:fillRect/>
          </a:stretch>
        </p:blipFill>
        <p:spPr>
          <a:xfrm>
            <a:off x="3445565" y="4981597"/>
            <a:ext cx="1414722" cy="1885207"/>
          </a:xfrm>
          <a:prstGeom prst="rect">
            <a:avLst/>
          </a:prstGeom>
        </p:spPr>
      </p:pic>
      <p:pic>
        <p:nvPicPr>
          <p:cNvPr id="10" name="Picture 9">
            <a:extLst>
              <a:ext uri="{FF2B5EF4-FFF2-40B4-BE49-F238E27FC236}">
                <a16:creationId xmlns:a16="http://schemas.microsoft.com/office/drawing/2014/main" id="{89D3EE42-D5B9-4AD7-8FAA-461144954968}"/>
              </a:ext>
            </a:extLst>
          </p:cNvPr>
          <p:cNvPicPr>
            <a:picLocks noChangeAspect="1"/>
          </p:cNvPicPr>
          <p:nvPr/>
        </p:nvPicPr>
        <p:blipFill>
          <a:blip r:embed="rId7"/>
          <a:stretch>
            <a:fillRect/>
          </a:stretch>
        </p:blipFill>
        <p:spPr>
          <a:xfrm>
            <a:off x="11243504" y="6455346"/>
            <a:ext cx="848288" cy="345599"/>
          </a:xfrm>
          <a:prstGeom prst="rect">
            <a:avLst/>
          </a:prstGeom>
        </p:spPr>
      </p:pic>
    </p:spTree>
    <p:extLst>
      <p:ext uri="{BB962C8B-B14F-4D97-AF65-F5344CB8AC3E}">
        <p14:creationId xmlns:p14="http://schemas.microsoft.com/office/powerpoint/2010/main" val="3038195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13F1EB7-A288-4486-A86B-3D978459D365}"/>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7AF3A57-B88C-1745-AC76-D2EE5E84A2ED}"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8CDF8B-A51B-447A-ABCA-A4D514552547}"/>
              </a:ext>
            </a:extLst>
          </p:cNvPr>
          <p:cNvSpPr txBox="1"/>
          <p:nvPr/>
        </p:nvSpPr>
        <p:spPr>
          <a:xfrm>
            <a:off x="4568687" y="78277"/>
            <a:ext cx="34553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AU" sz="1000" b="0" i="0" u="none" strike="noStrike" kern="1200" cap="none" spc="0" normalizeH="0" baseline="0" noProof="0">
              <a:ln>
                <a:noFill/>
              </a:ln>
              <a:solidFill>
                <a:srgbClr val="0067A7"/>
              </a:solidFill>
              <a:effectLst/>
              <a:uLnTx/>
              <a:uFillTx/>
              <a:latin typeface="Source Sans Pro SemiBold" panose="020B0603030403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1000" b="0" i="0" u="none" strike="noStrike" kern="1200" cap="none" spc="0" normalizeH="0" baseline="0" noProof="0">
                <a:ln>
                  <a:noFill/>
                </a:ln>
                <a:solidFill>
                  <a:srgbClr val="0067A7"/>
                </a:solidFill>
                <a:effectLst/>
                <a:uLnTx/>
                <a:uFillTx/>
                <a:latin typeface="Source Sans Pro SemiBold" panose="020B0603030403020204" pitchFamily="34" charset="0"/>
                <a:ea typeface="+mn-ea"/>
                <a:cs typeface="+mn-cs"/>
              </a:rPr>
              <a:t> </a:t>
            </a:r>
            <a:endParaRPr kumimoji="0" lang="en-AU" sz="4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18" name="Picture 17" descr="A picture containing appliance, dryer, dark&#10;&#10;Description automatically generated">
            <a:extLst>
              <a:ext uri="{FF2B5EF4-FFF2-40B4-BE49-F238E27FC236}">
                <a16:creationId xmlns:a16="http://schemas.microsoft.com/office/drawing/2014/main" id="{41AAC55E-4D57-44E4-A38D-C980B545018D}"/>
              </a:ext>
            </a:extLst>
          </p:cNvPr>
          <p:cNvPicPr>
            <a:picLocks noChangeAspect="1"/>
          </p:cNvPicPr>
          <p:nvPr/>
        </p:nvPicPr>
        <p:blipFill>
          <a:blip r:embed="rId2"/>
          <a:stretch>
            <a:fillRect/>
          </a:stretch>
        </p:blipFill>
        <p:spPr>
          <a:xfrm>
            <a:off x="9816937" y="4892559"/>
            <a:ext cx="1427609" cy="1902381"/>
          </a:xfrm>
          <a:prstGeom prst="rect">
            <a:avLst/>
          </a:prstGeom>
        </p:spPr>
      </p:pic>
      <p:sp>
        <p:nvSpPr>
          <p:cNvPr id="20" name="TextBox 19">
            <a:extLst>
              <a:ext uri="{FF2B5EF4-FFF2-40B4-BE49-F238E27FC236}">
                <a16:creationId xmlns:a16="http://schemas.microsoft.com/office/drawing/2014/main" id="{1187DD46-BE0E-4F94-AAA0-6017BA65FC83}"/>
              </a:ext>
            </a:extLst>
          </p:cNvPr>
          <p:cNvSpPr txBox="1"/>
          <p:nvPr/>
        </p:nvSpPr>
        <p:spPr>
          <a:xfrm>
            <a:off x="9021437" y="2975414"/>
            <a:ext cx="3222929"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Handheld Auto Sprayer 1Litre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Mist to Jet – Rechargeable Battery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for speedy disinfection</a:t>
            </a:r>
          </a:p>
        </p:txBody>
      </p:sp>
      <p:pic>
        <p:nvPicPr>
          <p:cNvPr id="13" name="Picture 4" descr="What Can I Expect From Respite Services? - CBCS">
            <a:extLst>
              <a:ext uri="{FF2B5EF4-FFF2-40B4-BE49-F238E27FC236}">
                <a16:creationId xmlns:a16="http://schemas.microsoft.com/office/drawing/2014/main" id="{793BE136-3686-40C8-9C7E-F93BA55F8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8" y="428"/>
            <a:ext cx="9070846" cy="68673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138B0F9-94FD-433F-802F-A9136AEE2E8F}"/>
              </a:ext>
            </a:extLst>
          </p:cNvPr>
          <p:cNvPicPr>
            <a:picLocks noChangeAspect="1"/>
          </p:cNvPicPr>
          <p:nvPr/>
        </p:nvPicPr>
        <p:blipFill>
          <a:blip r:embed="rId4"/>
          <a:stretch>
            <a:fillRect/>
          </a:stretch>
        </p:blipFill>
        <p:spPr>
          <a:xfrm flipH="1">
            <a:off x="5873486" y="1318748"/>
            <a:ext cx="1002093" cy="329393"/>
          </a:xfrm>
          <a:prstGeom prst="rect">
            <a:avLst/>
          </a:prstGeom>
          <a:scene3d>
            <a:camera prst="orthographicFront"/>
            <a:lightRig rig="threePt" dir="t"/>
          </a:scene3d>
          <a:sp3d prstMaterial="plastic">
            <a:bevelT/>
          </a:sp3d>
        </p:spPr>
      </p:pic>
      <p:pic>
        <p:nvPicPr>
          <p:cNvPr id="15" name="Picture 14" descr="A picture containing appliance, dryer, dark&#10;&#10;Description automatically generated">
            <a:extLst>
              <a:ext uri="{FF2B5EF4-FFF2-40B4-BE49-F238E27FC236}">
                <a16:creationId xmlns:a16="http://schemas.microsoft.com/office/drawing/2014/main" id="{E51D72DC-FC3D-4620-BF3C-8C90F4857AFF}"/>
              </a:ext>
            </a:extLst>
          </p:cNvPr>
          <p:cNvPicPr>
            <a:picLocks noChangeAspect="1"/>
          </p:cNvPicPr>
          <p:nvPr/>
        </p:nvPicPr>
        <p:blipFill>
          <a:blip r:embed="rId2"/>
          <a:stretch>
            <a:fillRect/>
          </a:stretch>
        </p:blipFill>
        <p:spPr>
          <a:xfrm>
            <a:off x="1709908" y="3465935"/>
            <a:ext cx="346449" cy="461665"/>
          </a:xfrm>
          <a:prstGeom prst="rect">
            <a:avLst/>
          </a:prstGeom>
        </p:spPr>
      </p:pic>
      <p:pic>
        <p:nvPicPr>
          <p:cNvPr id="16" name="Picture 15" descr="A picture containing appliance, dryer, dark&#10;&#10;Description automatically generated">
            <a:extLst>
              <a:ext uri="{FF2B5EF4-FFF2-40B4-BE49-F238E27FC236}">
                <a16:creationId xmlns:a16="http://schemas.microsoft.com/office/drawing/2014/main" id="{6CC4E689-862B-4511-BFB7-C2B51A673754}"/>
              </a:ext>
            </a:extLst>
          </p:cNvPr>
          <p:cNvPicPr>
            <a:picLocks noChangeAspect="1"/>
          </p:cNvPicPr>
          <p:nvPr/>
        </p:nvPicPr>
        <p:blipFill>
          <a:blip r:embed="rId2"/>
          <a:stretch>
            <a:fillRect/>
          </a:stretch>
        </p:blipFill>
        <p:spPr>
          <a:xfrm>
            <a:off x="5844840" y="2566770"/>
            <a:ext cx="306660" cy="408644"/>
          </a:xfrm>
          <a:prstGeom prst="rect">
            <a:avLst/>
          </a:prstGeom>
        </p:spPr>
      </p:pic>
      <p:pic>
        <p:nvPicPr>
          <p:cNvPr id="17" name="Picture 16" descr="A picture containing appliance, dryer, dark&#10;&#10;Description automatically generated">
            <a:extLst>
              <a:ext uri="{FF2B5EF4-FFF2-40B4-BE49-F238E27FC236}">
                <a16:creationId xmlns:a16="http://schemas.microsoft.com/office/drawing/2014/main" id="{D018BA43-6831-481D-A93B-B043E06F6FE7}"/>
              </a:ext>
            </a:extLst>
          </p:cNvPr>
          <p:cNvPicPr>
            <a:picLocks noChangeAspect="1"/>
          </p:cNvPicPr>
          <p:nvPr/>
        </p:nvPicPr>
        <p:blipFill>
          <a:blip r:embed="rId2"/>
          <a:stretch>
            <a:fillRect/>
          </a:stretch>
        </p:blipFill>
        <p:spPr>
          <a:xfrm flipH="1">
            <a:off x="6525939" y="5155096"/>
            <a:ext cx="631663" cy="715617"/>
          </a:xfrm>
          <a:prstGeom prst="rect">
            <a:avLst/>
          </a:prstGeom>
        </p:spPr>
      </p:pic>
      <p:sp>
        <p:nvSpPr>
          <p:cNvPr id="19" name="TextBox 18">
            <a:extLst>
              <a:ext uri="{FF2B5EF4-FFF2-40B4-BE49-F238E27FC236}">
                <a16:creationId xmlns:a16="http://schemas.microsoft.com/office/drawing/2014/main" id="{5D31A047-B68A-4915-B8AE-DDEA7CB0D49B}"/>
              </a:ext>
            </a:extLst>
          </p:cNvPr>
          <p:cNvSpPr txBox="1"/>
          <p:nvPr/>
        </p:nvSpPr>
        <p:spPr>
          <a:xfrm>
            <a:off x="3461374" y="-62345"/>
            <a:ext cx="3290121" cy="369332"/>
          </a:xfrm>
          <a:prstGeom prst="rect">
            <a:avLst/>
          </a:prstGeom>
          <a:noFill/>
        </p:spPr>
        <p:txBody>
          <a:bodyPr wrap="square">
            <a:spAutoFit/>
          </a:bodyPr>
          <a:lstStyle/>
          <a:p>
            <a:r>
              <a:rPr lang="en-US" sz="1800" b="1" dirty="0">
                <a:solidFill>
                  <a:schemeClr val="bg1"/>
                </a:solidFill>
                <a:effectLst>
                  <a:outerShdw blurRad="38100" dist="38100" dir="2700000" algn="tl">
                    <a:srgbClr val="000000">
                      <a:alpha val="43137"/>
                    </a:srgbClr>
                  </a:outerShdw>
                </a:effectLst>
              </a:rPr>
              <a:t>Transmission Aerosol - COVID-19</a:t>
            </a:r>
            <a:r>
              <a:rPr lang="en-US" sz="1800" b="1" dirty="0">
                <a:solidFill>
                  <a:schemeClr val="bg1"/>
                </a:solidFill>
              </a:rPr>
              <a:t> </a:t>
            </a:r>
            <a:endParaRPr lang="en-AU" dirty="0"/>
          </a:p>
        </p:txBody>
      </p:sp>
      <p:sp>
        <p:nvSpPr>
          <p:cNvPr id="22" name="TextBox 21">
            <a:extLst>
              <a:ext uri="{FF2B5EF4-FFF2-40B4-BE49-F238E27FC236}">
                <a16:creationId xmlns:a16="http://schemas.microsoft.com/office/drawing/2014/main" id="{4497E0AE-1329-49D5-A232-AA5D57F117A9}"/>
              </a:ext>
            </a:extLst>
          </p:cNvPr>
          <p:cNvSpPr txBox="1"/>
          <p:nvPr/>
        </p:nvSpPr>
        <p:spPr>
          <a:xfrm>
            <a:off x="10105891" y="139317"/>
            <a:ext cx="849700" cy="461665"/>
          </a:xfrm>
          <a:prstGeom prst="rect">
            <a:avLst/>
          </a:prstGeom>
          <a:noFill/>
        </p:spPr>
        <p:txBody>
          <a:bodyPr wrap="square">
            <a:spAutoFit/>
          </a:bodyPr>
          <a:lstStyle/>
          <a:p>
            <a:r>
              <a:rPr lang="en-AU" sz="2400" b="1" dirty="0" err="1">
                <a:solidFill>
                  <a:schemeClr val="bg1"/>
                </a:solidFill>
              </a:rPr>
              <a:t>HOCl</a:t>
            </a:r>
            <a:endParaRPr lang="en-AU" sz="2400" b="1" dirty="0">
              <a:solidFill>
                <a:schemeClr val="bg1"/>
              </a:solidFill>
            </a:endParaRPr>
          </a:p>
        </p:txBody>
      </p:sp>
      <p:sp>
        <p:nvSpPr>
          <p:cNvPr id="21" name="TextBox 20">
            <a:extLst>
              <a:ext uri="{FF2B5EF4-FFF2-40B4-BE49-F238E27FC236}">
                <a16:creationId xmlns:a16="http://schemas.microsoft.com/office/drawing/2014/main" id="{5634DB3E-9182-4748-9979-D2DCCEF70DF8}"/>
              </a:ext>
            </a:extLst>
          </p:cNvPr>
          <p:cNvSpPr txBox="1"/>
          <p:nvPr/>
        </p:nvSpPr>
        <p:spPr>
          <a:xfrm>
            <a:off x="9597265" y="876031"/>
            <a:ext cx="1964802" cy="17851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        Low Cost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  Safe for humans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“Just Perfect”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61E5D4E-A84D-43A0-80BB-0D8F0726EA06}"/>
              </a:ext>
            </a:extLst>
          </p:cNvPr>
          <p:cNvSpPr txBox="1"/>
          <p:nvPr/>
        </p:nvSpPr>
        <p:spPr>
          <a:xfrm>
            <a:off x="-44246" y="910107"/>
            <a:ext cx="2100603" cy="338554"/>
          </a:xfrm>
          <a:prstGeom prst="rect">
            <a:avLst/>
          </a:prstGeom>
          <a:noFill/>
        </p:spPr>
        <p:txBody>
          <a:bodyPr wrap="square">
            <a:spAutoFit/>
          </a:bodyPr>
          <a:lstStyle/>
          <a:p>
            <a:r>
              <a:rPr lang="en-US" sz="1600" b="1" dirty="0">
                <a:solidFill>
                  <a:schemeClr val="bg1"/>
                </a:solidFill>
              </a:rPr>
              <a:t>U</a:t>
            </a:r>
            <a:r>
              <a:rPr lang="en-AU" sz="1600" b="1" dirty="0">
                <a:solidFill>
                  <a:schemeClr val="bg1"/>
                </a:solidFill>
              </a:rPr>
              <a:t>VGI AIR - SANITIZER</a:t>
            </a:r>
          </a:p>
        </p:txBody>
      </p:sp>
    </p:spTree>
    <p:extLst>
      <p:ext uri="{BB962C8B-B14F-4D97-AF65-F5344CB8AC3E}">
        <p14:creationId xmlns:p14="http://schemas.microsoft.com/office/powerpoint/2010/main" val="673961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13F1EB7-A288-4486-A86B-3D978459D365}"/>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7AF3A57-B88C-1745-AC76-D2EE5E84A2ED}"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8CDF8B-A51B-447A-ABCA-A4D514552547}"/>
              </a:ext>
            </a:extLst>
          </p:cNvPr>
          <p:cNvSpPr txBox="1"/>
          <p:nvPr/>
        </p:nvSpPr>
        <p:spPr>
          <a:xfrm>
            <a:off x="4756783" y="-12824"/>
            <a:ext cx="3565581" cy="369332"/>
          </a:xfrm>
          <a:prstGeom prst="rect">
            <a:avLst/>
          </a:prstGeom>
          <a:noFill/>
        </p:spPr>
        <p:txBody>
          <a:bodyPr wrap="square">
            <a:spAutoFit/>
          </a:bodyPr>
          <a:lstStyle/>
          <a:p>
            <a:r>
              <a:rPr lang="en-US" b="1" dirty="0">
                <a:solidFill>
                  <a:schemeClr val="bg1"/>
                </a:solidFill>
              </a:rPr>
              <a:t>Transmission Aerosol &amp; Contact</a:t>
            </a:r>
          </a:p>
        </p:txBody>
      </p:sp>
      <p:pic>
        <p:nvPicPr>
          <p:cNvPr id="18" name="Picture 17" descr="A picture containing appliance, dryer, dark&#10;&#10;Description automatically generated">
            <a:extLst>
              <a:ext uri="{FF2B5EF4-FFF2-40B4-BE49-F238E27FC236}">
                <a16:creationId xmlns:a16="http://schemas.microsoft.com/office/drawing/2014/main" id="{41AAC55E-4D57-44E4-A38D-C980B545018D}"/>
              </a:ext>
            </a:extLst>
          </p:cNvPr>
          <p:cNvPicPr>
            <a:picLocks noChangeAspect="1"/>
          </p:cNvPicPr>
          <p:nvPr/>
        </p:nvPicPr>
        <p:blipFill>
          <a:blip r:embed="rId2"/>
          <a:stretch>
            <a:fillRect/>
          </a:stretch>
        </p:blipFill>
        <p:spPr>
          <a:xfrm>
            <a:off x="-68161" y="2372139"/>
            <a:ext cx="1787570" cy="2382052"/>
          </a:xfrm>
          <a:prstGeom prst="rect">
            <a:avLst/>
          </a:prstGeom>
        </p:spPr>
      </p:pic>
      <p:sp>
        <p:nvSpPr>
          <p:cNvPr id="20" name="TextBox 19">
            <a:extLst>
              <a:ext uri="{FF2B5EF4-FFF2-40B4-BE49-F238E27FC236}">
                <a16:creationId xmlns:a16="http://schemas.microsoft.com/office/drawing/2014/main" id="{1187DD46-BE0E-4F94-AAA0-6017BA65FC83}"/>
              </a:ext>
            </a:extLst>
          </p:cNvPr>
          <p:cNvSpPr txBox="1"/>
          <p:nvPr/>
        </p:nvSpPr>
        <p:spPr>
          <a:xfrm>
            <a:off x="10110465" y="2315795"/>
            <a:ext cx="2264866"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“Just Perfect”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for speedy disinfection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Handheld Auto Sprayer 1Litre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Mist to Jet – Rechargeable Battery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074" name="Picture 2">
            <a:extLst>
              <a:ext uri="{FF2B5EF4-FFF2-40B4-BE49-F238E27FC236}">
                <a16:creationId xmlns:a16="http://schemas.microsoft.com/office/drawing/2014/main" id="{96FCBF7B-F33B-4601-879B-07F8F6BEC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4" y="-6100"/>
            <a:ext cx="1735498" cy="12999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appliance, dryer, dark&#10;&#10;Description automatically generated">
            <a:extLst>
              <a:ext uri="{FF2B5EF4-FFF2-40B4-BE49-F238E27FC236}">
                <a16:creationId xmlns:a16="http://schemas.microsoft.com/office/drawing/2014/main" id="{2668E9C7-4BF3-495D-A802-E60C40AC11E6}"/>
              </a:ext>
            </a:extLst>
          </p:cNvPr>
          <p:cNvPicPr>
            <a:picLocks noChangeAspect="1"/>
          </p:cNvPicPr>
          <p:nvPr/>
        </p:nvPicPr>
        <p:blipFill>
          <a:blip r:embed="rId2"/>
          <a:stretch>
            <a:fillRect/>
          </a:stretch>
        </p:blipFill>
        <p:spPr>
          <a:xfrm>
            <a:off x="5914464" y="3429000"/>
            <a:ext cx="477209" cy="635912"/>
          </a:xfrm>
          <a:prstGeom prst="rect">
            <a:avLst/>
          </a:prstGeom>
        </p:spPr>
      </p:pic>
      <p:pic>
        <p:nvPicPr>
          <p:cNvPr id="4" name="Picture 3">
            <a:extLst>
              <a:ext uri="{FF2B5EF4-FFF2-40B4-BE49-F238E27FC236}">
                <a16:creationId xmlns:a16="http://schemas.microsoft.com/office/drawing/2014/main" id="{92A5E095-BB52-40EF-99C2-D0A867D48608}"/>
              </a:ext>
            </a:extLst>
          </p:cNvPr>
          <p:cNvPicPr>
            <a:picLocks noChangeAspect="1"/>
          </p:cNvPicPr>
          <p:nvPr/>
        </p:nvPicPr>
        <p:blipFill>
          <a:blip r:embed="rId4"/>
          <a:stretch>
            <a:fillRect/>
          </a:stretch>
        </p:blipFill>
        <p:spPr>
          <a:xfrm>
            <a:off x="1785259" y="430624"/>
            <a:ext cx="8510565" cy="5890735"/>
          </a:xfrm>
          <a:prstGeom prst="rect">
            <a:avLst/>
          </a:prstGeom>
        </p:spPr>
      </p:pic>
      <p:pic>
        <p:nvPicPr>
          <p:cNvPr id="15" name="Picture 14" descr="A picture containing appliance, dryer, dark&#10;&#10;Description automatically generated">
            <a:extLst>
              <a:ext uri="{FF2B5EF4-FFF2-40B4-BE49-F238E27FC236}">
                <a16:creationId xmlns:a16="http://schemas.microsoft.com/office/drawing/2014/main" id="{7B488130-ACC4-429C-81B9-32718BF5DFCA}"/>
              </a:ext>
            </a:extLst>
          </p:cNvPr>
          <p:cNvPicPr>
            <a:picLocks noChangeAspect="1"/>
          </p:cNvPicPr>
          <p:nvPr/>
        </p:nvPicPr>
        <p:blipFill>
          <a:blip r:embed="rId2"/>
          <a:stretch>
            <a:fillRect/>
          </a:stretch>
        </p:blipFill>
        <p:spPr>
          <a:xfrm>
            <a:off x="2140271" y="2512457"/>
            <a:ext cx="315619" cy="420582"/>
          </a:xfrm>
          <a:prstGeom prst="rect">
            <a:avLst/>
          </a:prstGeom>
        </p:spPr>
      </p:pic>
      <p:pic>
        <p:nvPicPr>
          <p:cNvPr id="16" name="Picture 15" descr="A picture containing appliance, dryer, dark&#10;&#10;Description automatically generated">
            <a:extLst>
              <a:ext uri="{FF2B5EF4-FFF2-40B4-BE49-F238E27FC236}">
                <a16:creationId xmlns:a16="http://schemas.microsoft.com/office/drawing/2014/main" id="{5D096EFA-8D4F-4EA1-A9E2-18B28E9C8513}"/>
              </a:ext>
            </a:extLst>
          </p:cNvPr>
          <p:cNvPicPr>
            <a:picLocks noChangeAspect="1"/>
          </p:cNvPicPr>
          <p:nvPr/>
        </p:nvPicPr>
        <p:blipFill>
          <a:blip r:embed="rId2"/>
          <a:stretch>
            <a:fillRect/>
          </a:stretch>
        </p:blipFill>
        <p:spPr>
          <a:xfrm>
            <a:off x="6029882" y="4380097"/>
            <a:ext cx="405593" cy="540478"/>
          </a:xfrm>
          <a:prstGeom prst="rect">
            <a:avLst/>
          </a:prstGeom>
        </p:spPr>
      </p:pic>
      <p:pic>
        <p:nvPicPr>
          <p:cNvPr id="17" name="Picture 16" descr="A picture containing appliance, dryer, dark&#10;&#10;Description automatically generated">
            <a:extLst>
              <a:ext uri="{FF2B5EF4-FFF2-40B4-BE49-F238E27FC236}">
                <a16:creationId xmlns:a16="http://schemas.microsoft.com/office/drawing/2014/main" id="{AFDDAB1E-A1A1-4B59-9A4A-5E5812994332}"/>
              </a:ext>
            </a:extLst>
          </p:cNvPr>
          <p:cNvPicPr>
            <a:picLocks noChangeAspect="1"/>
          </p:cNvPicPr>
          <p:nvPr/>
        </p:nvPicPr>
        <p:blipFill>
          <a:blip r:embed="rId2"/>
          <a:stretch>
            <a:fillRect/>
          </a:stretch>
        </p:blipFill>
        <p:spPr>
          <a:xfrm>
            <a:off x="6722170" y="3142583"/>
            <a:ext cx="315619" cy="420582"/>
          </a:xfrm>
          <a:prstGeom prst="rect">
            <a:avLst/>
          </a:prstGeom>
        </p:spPr>
      </p:pic>
      <p:pic>
        <p:nvPicPr>
          <p:cNvPr id="19" name="Picture 18">
            <a:extLst>
              <a:ext uri="{FF2B5EF4-FFF2-40B4-BE49-F238E27FC236}">
                <a16:creationId xmlns:a16="http://schemas.microsoft.com/office/drawing/2014/main" id="{C03155EF-5084-45A4-B846-6FEB229EB2F5}"/>
              </a:ext>
            </a:extLst>
          </p:cNvPr>
          <p:cNvPicPr>
            <a:picLocks noChangeAspect="1"/>
          </p:cNvPicPr>
          <p:nvPr/>
        </p:nvPicPr>
        <p:blipFill>
          <a:blip r:embed="rId5"/>
          <a:stretch>
            <a:fillRect/>
          </a:stretch>
        </p:blipFill>
        <p:spPr>
          <a:xfrm>
            <a:off x="7864764" y="839712"/>
            <a:ext cx="1538689" cy="476856"/>
          </a:xfrm>
          <a:prstGeom prst="rect">
            <a:avLst/>
          </a:prstGeom>
          <a:scene3d>
            <a:camera prst="orthographicFront"/>
            <a:lightRig rig="threePt" dir="t"/>
          </a:scene3d>
          <a:sp3d prstMaterial="plastic">
            <a:bevelT/>
          </a:sp3d>
        </p:spPr>
      </p:pic>
      <p:sp>
        <p:nvSpPr>
          <p:cNvPr id="21" name="TextBox 20">
            <a:extLst>
              <a:ext uri="{FF2B5EF4-FFF2-40B4-BE49-F238E27FC236}">
                <a16:creationId xmlns:a16="http://schemas.microsoft.com/office/drawing/2014/main" id="{11019587-24EE-46CE-AC07-410416B49ABA}"/>
              </a:ext>
            </a:extLst>
          </p:cNvPr>
          <p:cNvSpPr txBox="1"/>
          <p:nvPr/>
        </p:nvSpPr>
        <p:spPr>
          <a:xfrm>
            <a:off x="467780" y="1159241"/>
            <a:ext cx="849700" cy="400110"/>
          </a:xfrm>
          <a:prstGeom prst="rect">
            <a:avLst/>
          </a:prstGeom>
          <a:noFill/>
        </p:spPr>
        <p:txBody>
          <a:bodyPr wrap="square">
            <a:spAutoFit/>
          </a:bodyPr>
          <a:lstStyle/>
          <a:p>
            <a:r>
              <a:rPr lang="en-AU" sz="2000" b="1" dirty="0" err="1">
                <a:solidFill>
                  <a:schemeClr val="bg1"/>
                </a:solidFill>
              </a:rPr>
              <a:t>HOCl</a:t>
            </a:r>
            <a:endParaRPr lang="en-AU" sz="2000" b="1" dirty="0">
              <a:solidFill>
                <a:schemeClr val="bg1"/>
              </a:solidFill>
            </a:endParaRPr>
          </a:p>
        </p:txBody>
      </p:sp>
      <p:sp>
        <p:nvSpPr>
          <p:cNvPr id="22" name="TextBox 21">
            <a:extLst>
              <a:ext uri="{FF2B5EF4-FFF2-40B4-BE49-F238E27FC236}">
                <a16:creationId xmlns:a16="http://schemas.microsoft.com/office/drawing/2014/main" id="{11359C47-3DDE-4BD4-9EA7-A0ECAF88F974}"/>
              </a:ext>
            </a:extLst>
          </p:cNvPr>
          <p:cNvSpPr txBox="1"/>
          <p:nvPr/>
        </p:nvSpPr>
        <p:spPr>
          <a:xfrm>
            <a:off x="10247609" y="739586"/>
            <a:ext cx="2302167" cy="338554"/>
          </a:xfrm>
          <a:prstGeom prst="rect">
            <a:avLst/>
          </a:prstGeom>
          <a:noFill/>
        </p:spPr>
        <p:txBody>
          <a:bodyPr wrap="square">
            <a:spAutoFit/>
          </a:bodyPr>
          <a:lstStyle/>
          <a:p>
            <a:r>
              <a:rPr lang="en-US" sz="1600" b="1" dirty="0">
                <a:solidFill>
                  <a:schemeClr val="bg1"/>
                </a:solidFill>
              </a:rPr>
              <a:t>U</a:t>
            </a:r>
            <a:r>
              <a:rPr lang="en-AU" sz="1600" b="1" dirty="0">
                <a:solidFill>
                  <a:schemeClr val="bg1"/>
                </a:solidFill>
              </a:rPr>
              <a:t>VGI AIR - SANITIZER</a:t>
            </a:r>
          </a:p>
        </p:txBody>
      </p:sp>
      <p:sp>
        <p:nvSpPr>
          <p:cNvPr id="23" name="TextBox 22">
            <a:extLst>
              <a:ext uri="{FF2B5EF4-FFF2-40B4-BE49-F238E27FC236}">
                <a16:creationId xmlns:a16="http://schemas.microsoft.com/office/drawing/2014/main" id="{5897E539-69D8-425C-8099-82E883B35F44}"/>
              </a:ext>
            </a:extLst>
          </p:cNvPr>
          <p:cNvSpPr txBox="1"/>
          <p:nvPr/>
        </p:nvSpPr>
        <p:spPr>
          <a:xfrm>
            <a:off x="245307" y="5532334"/>
            <a:ext cx="122112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     Safe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rPr>
              <a:t>  non toxic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prstClr val="white"/>
                </a:solidFill>
                <a:latin typeface="Calibri" panose="020F0502020204030204"/>
              </a:rPr>
              <a:t> no alcohol</a:t>
            </a:r>
            <a:endParaRPr kumimoji="0" lang="en-A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287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B54BB28-76A0-4B07-ADEC-B5631FC2E98F}"/>
              </a:ext>
            </a:extLst>
          </p:cNvPr>
          <p:cNvPicPr>
            <a:picLocks noChangeAspect="1"/>
          </p:cNvPicPr>
          <p:nvPr/>
        </p:nvPicPr>
        <p:blipFill>
          <a:blip r:embed="rId2"/>
          <a:stretch>
            <a:fillRect/>
          </a:stretch>
        </p:blipFill>
        <p:spPr>
          <a:xfrm>
            <a:off x="3067112" y="-21081"/>
            <a:ext cx="6786322" cy="6879510"/>
          </a:xfrm>
          <a:prstGeom prst="rect">
            <a:avLst/>
          </a:prstGeom>
        </p:spPr>
      </p:pic>
      <p:sp>
        <p:nvSpPr>
          <p:cNvPr id="2" name="Slide Number Placeholder 1">
            <a:extLst>
              <a:ext uri="{FF2B5EF4-FFF2-40B4-BE49-F238E27FC236}">
                <a16:creationId xmlns:a16="http://schemas.microsoft.com/office/drawing/2014/main" id="{C13F1EB7-A288-4486-A86B-3D978459D365}"/>
              </a:ext>
            </a:extLst>
          </p:cNvPr>
          <p:cNvSpPr>
            <a:spLocks noGrp="1"/>
          </p:cNvSpPr>
          <p:nvPr>
            <p:ph type="sldNum" sz="quarter" idx="12"/>
          </p:nvPr>
        </p:nvSpPr>
        <p:spPr>
          <a:xfrm>
            <a:off x="11630516"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7AF3A57-B88C-1745-AC76-D2EE5E84A2ED}"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8CDF8B-A51B-447A-ABCA-A4D514552547}"/>
              </a:ext>
            </a:extLst>
          </p:cNvPr>
          <p:cNvSpPr txBox="1"/>
          <p:nvPr/>
        </p:nvSpPr>
        <p:spPr>
          <a:xfrm>
            <a:off x="4568687" y="78277"/>
            <a:ext cx="345530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AU" sz="1000" b="0" i="0" u="none" strike="noStrike" kern="1200" cap="none" spc="0" normalizeH="0" baseline="0" noProof="0">
              <a:ln>
                <a:noFill/>
              </a:ln>
              <a:solidFill>
                <a:srgbClr val="0067A7"/>
              </a:solidFill>
              <a:effectLst/>
              <a:uLnTx/>
              <a:uFillTx/>
              <a:latin typeface="Source Sans Pro SemiBold" panose="020B0603030403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1000" b="0" i="0" u="none" strike="noStrike" kern="1200" cap="none" spc="0" normalizeH="0" baseline="0" noProof="0">
                <a:ln>
                  <a:noFill/>
                </a:ln>
                <a:solidFill>
                  <a:srgbClr val="0067A7"/>
                </a:solidFill>
                <a:effectLst/>
                <a:uLnTx/>
                <a:uFillTx/>
                <a:latin typeface="Source Sans Pro SemiBold" panose="020B0603030403020204" pitchFamily="34" charset="0"/>
                <a:ea typeface="+mn-ea"/>
                <a:cs typeface="+mn-cs"/>
              </a:rPr>
              <a:t> </a:t>
            </a:r>
            <a:endParaRPr kumimoji="0" lang="en-AU" sz="4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18" name="Picture 17" descr="A picture containing appliance, dryer, dark&#10;&#10;Description automatically generated">
            <a:extLst>
              <a:ext uri="{FF2B5EF4-FFF2-40B4-BE49-F238E27FC236}">
                <a16:creationId xmlns:a16="http://schemas.microsoft.com/office/drawing/2014/main" id="{41AAC55E-4D57-44E4-A38D-C980B545018D}"/>
              </a:ext>
            </a:extLst>
          </p:cNvPr>
          <p:cNvPicPr>
            <a:picLocks noChangeAspect="1"/>
          </p:cNvPicPr>
          <p:nvPr/>
        </p:nvPicPr>
        <p:blipFill>
          <a:blip r:embed="rId3"/>
          <a:stretch>
            <a:fillRect/>
          </a:stretch>
        </p:blipFill>
        <p:spPr>
          <a:xfrm>
            <a:off x="396199" y="1053744"/>
            <a:ext cx="1990366" cy="2652290"/>
          </a:xfrm>
          <a:prstGeom prst="rect">
            <a:avLst/>
          </a:prstGeom>
        </p:spPr>
      </p:pic>
      <p:sp>
        <p:nvSpPr>
          <p:cNvPr id="20" name="TextBox 19">
            <a:extLst>
              <a:ext uri="{FF2B5EF4-FFF2-40B4-BE49-F238E27FC236}">
                <a16:creationId xmlns:a16="http://schemas.microsoft.com/office/drawing/2014/main" id="{1187DD46-BE0E-4F94-AAA0-6017BA65FC83}"/>
              </a:ext>
            </a:extLst>
          </p:cNvPr>
          <p:cNvSpPr txBox="1"/>
          <p:nvPr/>
        </p:nvSpPr>
        <p:spPr>
          <a:xfrm>
            <a:off x="-79064" y="4144792"/>
            <a:ext cx="322292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Handheld Auto Sprayer 1Litre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Mist to Jet – Rechargeable Battery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 “Just Perfect”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rPr>
              <a:t> for speedy disinfection</a:t>
            </a:r>
          </a:p>
        </p:txBody>
      </p:sp>
      <p:pic>
        <p:nvPicPr>
          <p:cNvPr id="4098" name="Picture 2">
            <a:extLst>
              <a:ext uri="{FF2B5EF4-FFF2-40B4-BE49-F238E27FC236}">
                <a16:creationId xmlns:a16="http://schemas.microsoft.com/office/drawing/2014/main" id="{F7FD2CC9-B398-4048-B079-A673371A4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879299" y="2234606"/>
            <a:ext cx="2310747" cy="23177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6689C6B-4BC5-4A58-A79B-D97336767E5A}"/>
              </a:ext>
            </a:extLst>
          </p:cNvPr>
          <p:cNvSpPr txBox="1"/>
          <p:nvPr/>
        </p:nvSpPr>
        <p:spPr>
          <a:xfrm>
            <a:off x="9931116" y="4032249"/>
            <a:ext cx="8497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err="1">
                <a:ln>
                  <a:noFill/>
                </a:ln>
                <a:solidFill>
                  <a:prstClr val="white"/>
                </a:solidFill>
                <a:effectLst/>
                <a:uLnTx/>
                <a:uFillTx/>
                <a:latin typeface="Calibri" panose="020F0502020204030204"/>
                <a:ea typeface="+mn-ea"/>
                <a:cs typeface="+mn-cs"/>
              </a:rPr>
              <a:t>HOCl</a:t>
            </a:r>
            <a:endParaRPr kumimoji="0" lang="en-AU"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4A768AD-1C46-4E66-A803-91D31FC9FBDA}"/>
              </a:ext>
            </a:extLst>
          </p:cNvPr>
          <p:cNvSpPr txBox="1"/>
          <p:nvPr/>
        </p:nvSpPr>
        <p:spPr>
          <a:xfrm>
            <a:off x="9877793" y="695309"/>
            <a:ext cx="2264297" cy="369332"/>
          </a:xfrm>
          <a:prstGeom prst="rect">
            <a:avLst/>
          </a:prstGeom>
          <a:noFill/>
        </p:spPr>
        <p:txBody>
          <a:bodyPr wrap="square">
            <a:spAutoFit/>
          </a:bodyPr>
          <a:lstStyle/>
          <a:p>
            <a:r>
              <a:rPr lang="en-US" sz="1800" b="1" dirty="0">
                <a:solidFill>
                  <a:schemeClr val="bg1"/>
                </a:solidFill>
              </a:rPr>
              <a:t>U</a:t>
            </a:r>
            <a:r>
              <a:rPr lang="en-AU" sz="1800" b="1" dirty="0">
                <a:solidFill>
                  <a:schemeClr val="bg1"/>
                </a:solidFill>
              </a:rPr>
              <a:t>VGI AIR - SANITIZER</a:t>
            </a:r>
          </a:p>
        </p:txBody>
      </p:sp>
    </p:spTree>
    <p:extLst>
      <p:ext uri="{BB962C8B-B14F-4D97-AF65-F5344CB8AC3E}">
        <p14:creationId xmlns:p14="http://schemas.microsoft.com/office/powerpoint/2010/main" val="856776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603727" y="4356751"/>
            <a:ext cx="644309" cy="613050"/>
          </a:xfrm>
          <a:prstGeom prst="rect">
            <a:avLst/>
          </a:prstGeom>
        </p:spPr>
      </p:pic>
      <p:sp>
        <p:nvSpPr>
          <p:cNvPr id="5" name="Rectangle 4">
            <a:extLst>
              <a:ext uri="{FF2B5EF4-FFF2-40B4-BE49-F238E27FC236}">
                <a16:creationId xmlns:a16="http://schemas.microsoft.com/office/drawing/2014/main" id="{D0DD0E11-6071-E440-B778-5D1ECB1CF3D4}"/>
              </a:ext>
            </a:extLst>
          </p:cNvPr>
          <p:cNvSpPr/>
          <p:nvPr/>
        </p:nvSpPr>
        <p:spPr>
          <a:xfrm>
            <a:off x="1552841" y="4266135"/>
            <a:ext cx="9687698" cy="1446550"/>
          </a:xfrm>
          <a:prstGeom prst="rect">
            <a:avLst/>
          </a:prstGeom>
        </p:spPr>
        <p:txBody>
          <a:bodyPr wrap="square">
            <a:spAutoFit/>
          </a:bodyPr>
          <a:lstStyle/>
          <a:p>
            <a:pPr algn="ctr"/>
            <a:r>
              <a:rPr lang="en-US" sz="4400" b="1" dirty="0">
                <a:solidFill>
                  <a:srgbClr val="1E6EB0"/>
                </a:solidFill>
              </a:rPr>
              <a:t>SHIE</a:t>
            </a:r>
            <a:r>
              <a:rPr lang="en-US" sz="4400" b="1" dirty="0">
                <a:solidFill>
                  <a:srgbClr val="0067A7"/>
                </a:solidFill>
              </a:rPr>
              <a:t>LD</a:t>
            </a:r>
            <a:r>
              <a:rPr lang="en-US" sz="4400" b="1" dirty="0">
                <a:solidFill>
                  <a:srgbClr val="1E6EB0"/>
                </a:solidFill>
              </a:rPr>
              <a:t>me </a:t>
            </a:r>
            <a:r>
              <a:rPr lang="en-US" sz="4400" b="1" dirty="0">
                <a:solidFill>
                  <a:srgbClr val="007042"/>
                </a:solidFill>
              </a:rPr>
              <a:t>Kills</a:t>
            </a:r>
            <a:r>
              <a:rPr lang="en-US" sz="4400" b="1" dirty="0">
                <a:solidFill>
                  <a:srgbClr val="007042"/>
                </a:solidFill>
                <a:effectLst>
                  <a:outerShdw blurRad="38100" dist="38100" dir="2700000" algn="tl">
                    <a:srgbClr val="000000">
                      <a:alpha val="43137"/>
                    </a:srgbClr>
                  </a:outerShdw>
                </a:effectLst>
              </a:rPr>
              <a:t> C    VID-19</a:t>
            </a:r>
            <a:r>
              <a:rPr lang="en-US" sz="4400" b="1" dirty="0">
                <a:solidFill>
                  <a:srgbClr val="007042"/>
                </a:solidFill>
              </a:rPr>
              <a:t> in 30 Seconds</a:t>
            </a:r>
          </a:p>
          <a:p>
            <a:pPr algn="ctr"/>
            <a:r>
              <a:rPr lang="en-US" sz="4400" b="1" dirty="0">
                <a:solidFill>
                  <a:srgbClr val="007042"/>
                </a:solidFill>
              </a:rPr>
              <a:t>                     </a:t>
            </a:r>
          </a:p>
        </p:txBody>
      </p:sp>
      <p:pic>
        <p:nvPicPr>
          <p:cNvPr id="7" name="Picture 6">
            <a:extLst>
              <a:ext uri="{FF2B5EF4-FFF2-40B4-BE49-F238E27FC236}">
                <a16:creationId xmlns:a16="http://schemas.microsoft.com/office/drawing/2014/main" id="{AD202675-05F8-4189-845D-9828AF82228E}"/>
              </a:ext>
            </a:extLst>
          </p:cNvPr>
          <p:cNvPicPr>
            <a:picLocks noChangeAspect="1"/>
          </p:cNvPicPr>
          <p:nvPr/>
        </p:nvPicPr>
        <p:blipFill>
          <a:blip r:embed="rId2"/>
          <a:stretch>
            <a:fillRect/>
          </a:stretch>
        </p:blipFill>
        <p:spPr>
          <a:xfrm>
            <a:off x="2585898" y="2368906"/>
            <a:ext cx="645272" cy="613966"/>
          </a:xfrm>
          <a:prstGeom prst="rect">
            <a:avLst/>
          </a:prstGeom>
        </p:spPr>
      </p:pic>
      <p:sp>
        <p:nvSpPr>
          <p:cNvPr id="6" name="Rectangle 5">
            <a:extLst>
              <a:ext uri="{FF2B5EF4-FFF2-40B4-BE49-F238E27FC236}">
                <a16:creationId xmlns:a16="http://schemas.microsoft.com/office/drawing/2014/main" id="{FA00DF02-81F4-4DE1-AFEB-00AD7543988E}"/>
              </a:ext>
            </a:extLst>
          </p:cNvPr>
          <p:cNvSpPr/>
          <p:nvPr/>
        </p:nvSpPr>
        <p:spPr>
          <a:xfrm>
            <a:off x="1252151" y="2291169"/>
            <a:ext cx="9687698" cy="769441"/>
          </a:xfrm>
          <a:prstGeom prst="rect">
            <a:avLst/>
          </a:prstGeom>
        </p:spPr>
        <p:txBody>
          <a:bodyPr wrap="square">
            <a:spAutoFit/>
          </a:bodyPr>
          <a:lstStyle/>
          <a:p>
            <a:pPr algn="ctr"/>
            <a:r>
              <a:rPr lang="en-US" sz="4400" b="1" dirty="0">
                <a:solidFill>
                  <a:srgbClr val="007042"/>
                </a:solidFill>
                <a:effectLst>
                  <a:outerShdw blurRad="38100" dist="38100" dir="2700000" algn="tl">
                    <a:srgbClr val="000000">
                      <a:alpha val="43137"/>
                    </a:srgbClr>
                  </a:outerShdw>
                </a:effectLst>
              </a:rPr>
              <a:t>C    VID-19</a:t>
            </a:r>
            <a:r>
              <a:rPr lang="en-US" sz="4400" b="1" dirty="0">
                <a:solidFill>
                  <a:srgbClr val="007042"/>
                </a:solidFill>
              </a:rPr>
              <a:t> vs </a:t>
            </a:r>
            <a:r>
              <a:rPr lang="en-US" sz="4400" b="1" dirty="0">
                <a:solidFill>
                  <a:srgbClr val="0067A7"/>
                </a:solidFill>
              </a:rPr>
              <a:t>Hypochlorous Acid</a:t>
            </a:r>
          </a:p>
        </p:txBody>
      </p:sp>
      <p:pic>
        <p:nvPicPr>
          <p:cNvPr id="12" name="Picture 11"/>
          <p:cNvPicPr>
            <a:picLocks noChangeAspect="1"/>
          </p:cNvPicPr>
          <p:nvPr/>
        </p:nvPicPr>
        <p:blipFill>
          <a:blip r:embed="rId3"/>
          <a:stretch>
            <a:fillRect/>
          </a:stretch>
        </p:blipFill>
        <p:spPr>
          <a:xfrm>
            <a:off x="10939849" y="6412566"/>
            <a:ext cx="1093339" cy="445434"/>
          </a:xfrm>
          <a:prstGeom prst="rect">
            <a:avLst/>
          </a:prstGeom>
        </p:spPr>
      </p:pic>
      <p:pic>
        <p:nvPicPr>
          <p:cNvPr id="8" name="Picture 7" descr="Science Clipart, Coloring Pages And Other Free Printable Design Themes">
            <a:extLst>
              <a:ext uri="{FF2B5EF4-FFF2-40B4-BE49-F238E27FC236}">
                <a16:creationId xmlns:a16="http://schemas.microsoft.com/office/drawing/2014/main" id="{6CF816AE-480A-4E4C-A6EC-45D326FFA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67" y="0"/>
            <a:ext cx="2029882" cy="20298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ow that&amp;#39;s rock &amp;#39;n&amp;#39; roll! Care home residents recreate iconic album covers  | Jewish News">
            <a:extLst>
              <a:ext uri="{FF2B5EF4-FFF2-40B4-BE49-F238E27FC236}">
                <a16:creationId xmlns:a16="http://schemas.microsoft.com/office/drawing/2014/main" id="{F9B844B2-B002-4466-904D-BCEA5F8BD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43" y="1"/>
            <a:ext cx="4064655" cy="20307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6EB0BD7-B10F-4A58-94E5-BC3DA83A71A5}"/>
              </a:ext>
            </a:extLst>
          </p:cNvPr>
          <p:cNvPicPr/>
          <p:nvPr/>
        </p:nvPicPr>
        <p:blipFill rotWithShape="1">
          <a:blip r:embed="rId6">
            <a:alphaModFix amt="10000"/>
            <a:extLst>
              <a:ext uri="{28A0092B-C50C-407E-A947-70E740481C1C}">
                <a14:useLocalDpi xmlns:a14="http://schemas.microsoft.com/office/drawing/2010/main" val="0"/>
              </a:ext>
            </a:extLst>
          </a:blip>
          <a:srcRect l="18750" t="18894"/>
          <a:stretch/>
        </p:blipFill>
        <p:spPr>
          <a:xfrm>
            <a:off x="-19723" y="0"/>
            <a:ext cx="6849035" cy="6800946"/>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630658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5278564" y="852977"/>
            <a:ext cx="340609" cy="324084"/>
          </a:xfrm>
          <a:prstGeom prst="rect">
            <a:avLst/>
          </a:prstGeom>
        </p:spPr>
      </p:pic>
      <p:sp>
        <p:nvSpPr>
          <p:cNvPr id="8" name="Rectangle 7">
            <a:extLst>
              <a:ext uri="{FF2B5EF4-FFF2-40B4-BE49-F238E27FC236}">
                <a16:creationId xmlns:a16="http://schemas.microsoft.com/office/drawing/2014/main" id="{7849B900-69F5-6F49-86F9-92CC1813F198}"/>
              </a:ext>
            </a:extLst>
          </p:cNvPr>
          <p:cNvSpPr/>
          <p:nvPr/>
        </p:nvSpPr>
        <p:spPr>
          <a:xfrm>
            <a:off x="1443682" y="300272"/>
            <a:ext cx="9625912" cy="523220"/>
          </a:xfrm>
          <a:prstGeom prst="rect">
            <a:avLst/>
          </a:prstGeom>
        </p:spPr>
        <p:txBody>
          <a:bodyPr wrap="square">
            <a:spAutoFit/>
          </a:bodyPr>
          <a:lstStyle/>
          <a:p>
            <a:pPr algn="ctr"/>
            <a:r>
              <a:rPr lang="en-US" sz="2800" b="1" dirty="0">
                <a:solidFill>
                  <a:srgbClr val="1E6EB0"/>
                </a:solidFill>
              </a:rPr>
              <a:t>SHIELDme </a:t>
            </a:r>
            <a:r>
              <a:rPr lang="en-US" sz="2800" b="1" dirty="0">
                <a:solidFill>
                  <a:srgbClr val="007042"/>
                </a:solidFill>
              </a:rPr>
              <a:t>is a COMPLETE SOLUTION</a:t>
            </a:r>
            <a:r>
              <a:rPr lang="en-US" sz="2800" dirty="0">
                <a:solidFill>
                  <a:srgbClr val="007042"/>
                </a:solidFill>
              </a:rPr>
              <a:t>.</a:t>
            </a:r>
            <a:endParaRPr lang="en-US" sz="2800" b="1" dirty="0">
              <a:solidFill>
                <a:srgbClr val="007042"/>
              </a:solidFill>
              <a:highlight>
                <a:srgbClr val="FFFF00"/>
              </a:highlight>
            </a:endParaRPr>
          </a:p>
        </p:txBody>
      </p:sp>
      <p:sp>
        <p:nvSpPr>
          <p:cNvPr id="13" name="Rectangle 12">
            <a:extLst>
              <a:ext uri="{FF2B5EF4-FFF2-40B4-BE49-F238E27FC236}">
                <a16:creationId xmlns:a16="http://schemas.microsoft.com/office/drawing/2014/main" id="{D0DD0E11-6071-E440-B778-5D1ECB1CF3D4}"/>
              </a:ext>
            </a:extLst>
          </p:cNvPr>
          <p:cNvSpPr/>
          <p:nvPr/>
        </p:nvSpPr>
        <p:spPr>
          <a:xfrm>
            <a:off x="3597956" y="764440"/>
            <a:ext cx="5543647" cy="523220"/>
          </a:xfrm>
          <a:prstGeom prst="rect">
            <a:avLst/>
          </a:prstGeom>
        </p:spPr>
        <p:txBody>
          <a:bodyPr wrap="square">
            <a:spAutoFit/>
          </a:bodyPr>
          <a:lstStyle/>
          <a:p>
            <a:pPr algn="ctr"/>
            <a:r>
              <a:rPr lang="en-US" sz="2800" b="1" dirty="0">
                <a:solidFill>
                  <a:srgbClr val="1E6EB0"/>
                </a:solidFill>
              </a:rPr>
              <a:t> Kills CO   </a:t>
            </a:r>
            <a:r>
              <a:rPr lang="en-US" sz="2800" dirty="0">
                <a:solidFill>
                  <a:srgbClr val="1E6EB0"/>
                </a:solidFill>
                <a:effectLst>
                  <a:outerShdw blurRad="38100" dist="38100" dir="2700000" algn="tl">
                    <a:srgbClr val="000000">
                      <a:alpha val="43137"/>
                    </a:srgbClr>
                  </a:outerShdw>
                </a:effectLst>
              </a:rPr>
              <a:t>VID-19</a:t>
            </a:r>
            <a:r>
              <a:rPr lang="en-US" sz="2800" dirty="0">
                <a:solidFill>
                  <a:srgbClr val="1E6EB0"/>
                </a:solidFill>
              </a:rPr>
              <a:t> </a:t>
            </a:r>
            <a:r>
              <a:rPr lang="en-US" sz="2800" b="1" dirty="0">
                <a:solidFill>
                  <a:srgbClr val="1E6EB0"/>
                </a:solidFill>
              </a:rPr>
              <a:t>in 30 Seconds </a:t>
            </a:r>
          </a:p>
        </p:txBody>
      </p:sp>
      <p:pic>
        <p:nvPicPr>
          <p:cNvPr id="15" name="Picture 14"/>
          <p:cNvPicPr>
            <a:picLocks noChangeAspect="1"/>
          </p:cNvPicPr>
          <p:nvPr/>
        </p:nvPicPr>
        <p:blipFill>
          <a:blip r:embed="rId3"/>
          <a:stretch>
            <a:fillRect/>
          </a:stretch>
        </p:blipFill>
        <p:spPr>
          <a:xfrm>
            <a:off x="10963175" y="6341138"/>
            <a:ext cx="1128616" cy="459807"/>
          </a:xfrm>
          <a:prstGeom prst="rect">
            <a:avLst/>
          </a:prstGeom>
        </p:spPr>
      </p:pic>
      <p:grpSp>
        <p:nvGrpSpPr>
          <p:cNvPr id="16" name="Group 15"/>
          <p:cNvGrpSpPr/>
          <p:nvPr/>
        </p:nvGrpSpPr>
        <p:grpSpPr>
          <a:xfrm>
            <a:off x="2512328" y="1338012"/>
            <a:ext cx="6990986" cy="5347286"/>
            <a:chOff x="0" y="0"/>
            <a:chExt cx="5151120" cy="404622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140" y="2979420"/>
              <a:ext cx="523875" cy="514350"/>
            </a:xfrm>
            <a:prstGeom prst="rect">
              <a:avLst/>
            </a:prstGeom>
          </p:spPr>
        </p:pic>
        <p:sp>
          <p:nvSpPr>
            <p:cNvPr id="18" name="Isosceles Triangle 17"/>
            <p:cNvSpPr/>
            <p:nvPr/>
          </p:nvSpPr>
          <p:spPr>
            <a:xfrm>
              <a:off x="0" y="0"/>
              <a:ext cx="5151120" cy="4046220"/>
            </a:xfrm>
            <a:prstGeom prst="triangle">
              <a:avLst/>
            </a:prstGeom>
            <a:noFill/>
            <a:ln w="92075" cmpd="sng">
              <a:solidFill>
                <a:srgbClr val="22B57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19" name="Isosceles Triangle 18"/>
            <p:cNvSpPr/>
            <p:nvPr/>
          </p:nvSpPr>
          <p:spPr>
            <a:xfrm rot="10800000">
              <a:off x="1356360" y="2125980"/>
              <a:ext cx="2423160" cy="1859280"/>
            </a:xfrm>
            <a:prstGeom prst="triangle">
              <a:avLst>
                <a:gd name="adj" fmla="val 50619"/>
              </a:avLst>
            </a:prstGeom>
            <a:noFill/>
            <a:ln w="82550">
              <a:solidFill>
                <a:srgbClr val="006F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dirty="0"/>
            </a:p>
          </p:txBody>
        </p:sp>
        <p:sp>
          <p:nvSpPr>
            <p:cNvPr id="20" name="Text Box 3"/>
            <p:cNvSpPr txBox="1"/>
            <p:nvPr/>
          </p:nvSpPr>
          <p:spPr>
            <a:xfrm>
              <a:off x="1851660" y="1181326"/>
              <a:ext cx="1386840" cy="8534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AU" sz="2200" b="1" dirty="0">
                  <a:solidFill>
                    <a:srgbClr val="1E6EB0"/>
                  </a:solidFill>
                  <a:effectLst/>
                  <a:ea typeface="Calibri" panose="020F0502020204030204" pitchFamily="34" charset="0"/>
                  <a:cs typeface="Times New Roman" panose="02020603050405020304" pitchFamily="18" charset="0"/>
                </a:rPr>
                <a:t>SAFE ON HUMANS</a:t>
              </a:r>
              <a:endParaRPr lang="en-AU" sz="1100" b="1" dirty="0">
                <a:effectLst/>
                <a:ea typeface="Calibri" panose="020F0502020204030204" pitchFamily="34" charset="0"/>
                <a:cs typeface="Times New Roman" panose="02020603050405020304" pitchFamily="18" charset="0"/>
              </a:endParaRPr>
            </a:p>
          </p:txBody>
        </p:sp>
        <p:sp>
          <p:nvSpPr>
            <p:cNvPr id="21" name="Text Box 4"/>
            <p:cNvSpPr txBox="1"/>
            <p:nvPr/>
          </p:nvSpPr>
          <p:spPr>
            <a:xfrm>
              <a:off x="1851660" y="2171700"/>
              <a:ext cx="1386840" cy="8534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AU" sz="2000" b="1" dirty="0">
                  <a:solidFill>
                    <a:srgbClr val="1E6EB0"/>
                  </a:solidFill>
                  <a:effectLst/>
                  <a:ea typeface="Calibri" panose="020F0502020204030204" pitchFamily="34" charset="0"/>
                  <a:cs typeface="Times New Roman" panose="02020603050405020304" pitchFamily="18" charset="0"/>
                </a:rPr>
                <a:t>KILLS 99.99% OF VIRUSES &amp; BACTERIA</a:t>
              </a:r>
              <a:endParaRPr lang="en-AU" sz="2000" b="1" dirty="0">
                <a:effectLst/>
                <a:ea typeface="Calibri" panose="020F0502020204030204" pitchFamily="34" charset="0"/>
                <a:cs typeface="Times New Roman" panose="02020603050405020304" pitchFamily="18" charset="0"/>
              </a:endParaRPr>
            </a:p>
          </p:txBody>
        </p:sp>
        <p:sp>
          <p:nvSpPr>
            <p:cNvPr id="22" name="Text Box 6"/>
            <p:cNvSpPr txBox="1"/>
            <p:nvPr/>
          </p:nvSpPr>
          <p:spPr>
            <a:xfrm>
              <a:off x="358140" y="3512820"/>
              <a:ext cx="1773555" cy="3657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AU" sz="2200" b="1" dirty="0">
                  <a:solidFill>
                    <a:srgbClr val="1E6EB0"/>
                  </a:solidFill>
                  <a:effectLst/>
                  <a:ea typeface="Calibri" panose="020F0502020204030204" pitchFamily="34" charset="0"/>
                  <a:cs typeface="Times New Roman" panose="02020603050405020304" pitchFamily="18" charset="0"/>
                </a:rPr>
                <a:t>NO ALCOHOL</a:t>
              </a:r>
              <a:endParaRPr lang="en-AU" sz="1100" b="1" dirty="0">
                <a:effectLst/>
                <a:ea typeface="Calibri" panose="020F0502020204030204" pitchFamily="34" charset="0"/>
                <a:cs typeface="Times New Roman" panose="02020603050405020304" pitchFamily="18" charset="0"/>
              </a:endParaRPr>
            </a:p>
          </p:txBody>
        </p:sp>
        <p:sp>
          <p:nvSpPr>
            <p:cNvPr id="23" name="Text Box 7"/>
            <p:cNvSpPr txBox="1"/>
            <p:nvPr/>
          </p:nvSpPr>
          <p:spPr>
            <a:xfrm>
              <a:off x="2842260" y="3505200"/>
              <a:ext cx="1988820" cy="44196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AU" sz="2200" b="1" dirty="0">
                  <a:solidFill>
                    <a:srgbClr val="1E6EB0"/>
                  </a:solidFill>
                  <a:effectLst/>
                  <a:ea typeface="Calibri" panose="020F0502020204030204" pitchFamily="34" charset="0"/>
                  <a:cs typeface="Times New Roman" panose="02020603050405020304" pitchFamily="18" charset="0"/>
                </a:rPr>
                <a:t>ECO-FRIENDLY</a:t>
              </a:r>
              <a:endParaRPr lang="en-AU" sz="1100" b="1" dirty="0">
                <a:effectLst/>
                <a:ea typeface="Calibri" panose="020F0502020204030204" pitchFamily="34" charset="0"/>
                <a:cs typeface="Times New Roman" panose="02020603050405020304" pitchFamily="18" charset="0"/>
              </a:endParaRPr>
            </a:p>
          </p:txBody>
        </p:sp>
      </p:grpSp>
      <p:pic>
        <p:nvPicPr>
          <p:cNvPr id="25" name="Picture 24">
            <a:extLst>
              <a:ext uri="{FF2B5EF4-FFF2-40B4-BE49-F238E27FC236}">
                <a16:creationId xmlns:a16="http://schemas.microsoft.com/office/drawing/2014/main" id="{898167ED-6B2E-482C-8438-4A24A2EAE737}"/>
              </a:ext>
            </a:extLst>
          </p:cNvPr>
          <p:cNvPicPr/>
          <p:nvPr/>
        </p:nvPicPr>
        <p:blipFill rotWithShape="1">
          <a:blip r:embed="rId5">
            <a:alphaModFix amt="10000"/>
            <a:extLst>
              <a:ext uri="{28A0092B-C50C-407E-A947-70E740481C1C}">
                <a14:useLocalDpi xmlns:a14="http://schemas.microsoft.com/office/drawing/2010/main" val="0"/>
              </a:ext>
            </a:extLst>
          </a:blip>
          <a:srcRect l="18750" t="18894"/>
          <a:stretch/>
        </p:blipFill>
        <p:spPr>
          <a:xfrm>
            <a:off x="-125530" y="-253264"/>
            <a:ext cx="6445797" cy="6858001"/>
          </a:xfrm>
          <a:prstGeom prst="rect">
            <a:avLst/>
          </a:prstGeom>
          <a:effectLst>
            <a:outerShdw blurRad="88900" dist="50800" dir="5400000" algn="ctr" rotWithShape="0">
              <a:srgbClr val="000000">
                <a:alpha val="0"/>
              </a:srgbClr>
            </a:outerShdw>
          </a:effectLst>
        </p:spPr>
      </p:pic>
      <p:pic>
        <p:nvPicPr>
          <p:cNvPr id="26" name="Picture 25">
            <a:extLst>
              <a:ext uri="{FF2B5EF4-FFF2-40B4-BE49-F238E27FC236}">
                <a16:creationId xmlns:a16="http://schemas.microsoft.com/office/drawing/2014/main" id="{48B2473A-D285-4621-91CB-C8B31BC59E77}"/>
              </a:ext>
            </a:extLst>
          </p:cNvPr>
          <p:cNvPicPr>
            <a:picLocks noChangeAspect="1"/>
          </p:cNvPicPr>
          <p:nvPr/>
        </p:nvPicPr>
        <p:blipFill>
          <a:blip r:embed="rId6"/>
          <a:stretch>
            <a:fillRect/>
          </a:stretch>
        </p:blipFill>
        <p:spPr>
          <a:xfrm>
            <a:off x="-8368" y="-35332"/>
            <a:ext cx="2808123" cy="3977341"/>
          </a:xfrm>
          <a:prstGeom prst="rect">
            <a:avLst/>
          </a:prstGeom>
        </p:spPr>
      </p:pic>
      <p:pic>
        <p:nvPicPr>
          <p:cNvPr id="1026" name="Picture 2" descr="Pin on cards">
            <a:extLst>
              <a:ext uri="{FF2B5EF4-FFF2-40B4-BE49-F238E27FC236}">
                <a16:creationId xmlns:a16="http://schemas.microsoft.com/office/drawing/2014/main" id="{2FC1F4FF-1011-4F70-91A7-0CACBF80D5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8125" y="1511466"/>
            <a:ext cx="3023997" cy="403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903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49B900-69F5-6F49-86F9-92CC1813F198}"/>
              </a:ext>
            </a:extLst>
          </p:cNvPr>
          <p:cNvSpPr/>
          <p:nvPr/>
        </p:nvSpPr>
        <p:spPr>
          <a:xfrm>
            <a:off x="2276195" y="361265"/>
            <a:ext cx="7717400" cy="1138773"/>
          </a:xfrm>
          <a:prstGeom prst="rect">
            <a:avLst/>
          </a:prstGeom>
        </p:spPr>
        <p:txBody>
          <a:bodyPr wrap="square">
            <a:spAutoFit/>
          </a:bodyPr>
          <a:lstStyle/>
          <a:p>
            <a:pPr algn="ctr"/>
            <a:r>
              <a:rPr lang="en-US" sz="3600" dirty="0">
                <a:solidFill>
                  <a:srgbClr val="007042"/>
                </a:solidFill>
              </a:rPr>
              <a:t> WHAT IS </a:t>
            </a:r>
            <a:r>
              <a:rPr lang="en-US" sz="3600" dirty="0" err="1">
                <a:solidFill>
                  <a:srgbClr val="1E6EB0"/>
                </a:solidFill>
              </a:rPr>
              <a:t>SHIELDme</a:t>
            </a:r>
            <a:r>
              <a:rPr lang="en-US" sz="3600" dirty="0">
                <a:solidFill>
                  <a:srgbClr val="007042"/>
                </a:solidFill>
              </a:rPr>
              <a:t> MADE OF?</a:t>
            </a:r>
          </a:p>
          <a:p>
            <a:pPr algn="ctr"/>
            <a:r>
              <a:rPr lang="en-US" sz="3200" dirty="0" err="1">
                <a:solidFill>
                  <a:schemeClr val="accent1">
                    <a:lumMod val="75000"/>
                  </a:schemeClr>
                </a:solidFill>
              </a:rPr>
              <a:t>HOCl</a:t>
            </a:r>
            <a:endParaRPr lang="en-US" sz="3200" dirty="0">
              <a:solidFill>
                <a:schemeClr val="accent1">
                  <a:lumMod val="75000"/>
                </a:schemeClr>
              </a:solidFill>
            </a:endParaRPr>
          </a:p>
        </p:txBody>
      </p:sp>
      <p:pic>
        <p:nvPicPr>
          <p:cNvPr id="4" name="Picture 3">
            <a:extLst>
              <a:ext uri="{FF2B5EF4-FFF2-40B4-BE49-F238E27FC236}">
                <a16:creationId xmlns:a16="http://schemas.microsoft.com/office/drawing/2014/main" id="{B3E09EB6-5A41-DA49-8EDF-39156E5B9504}"/>
              </a:ext>
            </a:extLst>
          </p:cNvPr>
          <p:cNvPicPr>
            <a:picLocks noChangeAspect="1"/>
          </p:cNvPicPr>
          <p:nvPr/>
        </p:nvPicPr>
        <p:blipFill>
          <a:blip r:embed="rId3"/>
          <a:stretch>
            <a:fillRect/>
          </a:stretch>
        </p:blipFill>
        <p:spPr>
          <a:xfrm>
            <a:off x="4086601" y="1630520"/>
            <a:ext cx="3839563" cy="2542758"/>
          </a:xfrm>
          <a:prstGeom prst="rect">
            <a:avLst/>
          </a:prstGeom>
        </p:spPr>
      </p:pic>
      <p:pic>
        <p:nvPicPr>
          <p:cNvPr id="11" name="Picture 10"/>
          <p:cNvPicPr>
            <a:picLocks noChangeAspect="1"/>
          </p:cNvPicPr>
          <p:nvPr/>
        </p:nvPicPr>
        <p:blipFill>
          <a:blip r:embed="rId4"/>
          <a:stretch>
            <a:fillRect/>
          </a:stretch>
        </p:blipFill>
        <p:spPr>
          <a:xfrm>
            <a:off x="11501124" y="6519478"/>
            <a:ext cx="690875" cy="281468"/>
          </a:xfrm>
          <a:prstGeom prst="rect">
            <a:avLst/>
          </a:prstGeom>
        </p:spPr>
      </p:pic>
      <p:sp>
        <p:nvSpPr>
          <p:cNvPr id="9" name="TextBox 8">
            <a:extLst>
              <a:ext uri="{FF2B5EF4-FFF2-40B4-BE49-F238E27FC236}">
                <a16:creationId xmlns:a16="http://schemas.microsoft.com/office/drawing/2014/main" id="{A2A57420-A651-4A30-86EA-BD58E569F103}"/>
              </a:ext>
            </a:extLst>
          </p:cNvPr>
          <p:cNvSpPr txBox="1"/>
          <p:nvPr/>
        </p:nvSpPr>
        <p:spPr>
          <a:xfrm>
            <a:off x="1861195" y="4607007"/>
            <a:ext cx="2792897" cy="461665"/>
          </a:xfrm>
          <a:prstGeom prst="rect">
            <a:avLst/>
          </a:prstGeom>
          <a:noFill/>
        </p:spPr>
        <p:txBody>
          <a:bodyPr wrap="square">
            <a:spAutoFit/>
          </a:bodyPr>
          <a:lstStyle/>
          <a:p>
            <a:r>
              <a:rPr lang="en-AU" sz="2400" b="1" dirty="0">
                <a:solidFill>
                  <a:srgbClr val="0070C0"/>
                </a:solidFill>
              </a:rPr>
              <a:t>SAFE FOR HUMANS</a:t>
            </a:r>
          </a:p>
        </p:txBody>
      </p:sp>
      <p:sp>
        <p:nvSpPr>
          <p:cNvPr id="12" name="TextBox 11">
            <a:extLst>
              <a:ext uri="{FF2B5EF4-FFF2-40B4-BE49-F238E27FC236}">
                <a16:creationId xmlns:a16="http://schemas.microsoft.com/office/drawing/2014/main" id="{E467389F-E04B-47ED-8734-2F8893EB796A}"/>
              </a:ext>
            </a:extLst>
          </p:cNvPr>
          <p:cNvSpPr txBox="1"/>
          <p:nvPr/>
        </p:nvSpPr>
        <p:spPr>
          <a:xfrm>
            <a:off x="1553815" y="5165456"/>
            <a:ext cx="3680793" cy="461665"/>
          </a:xfrm>
          <a:prstGeom prst="rect">
            <a:avLst/>
          </a:prstGeom>
          <a:noFill/>
        </p:spPr>
        <p:txBody>
          <a:bodyPr wrap="square">
            <a:spAutoFit/>
          </a:bodyPr>
          <a:lstStyle/>
          <a:p>
            <a:r>
              <a:rPr lang="en-AU" sz="2400" b="1" dirty="0">
                <a:solidFill>
                  <a:srgbClr val="0070C0"/>
                </a:solidFill>
              </a:rPr>
              <a:t>SAFE FOR ENVIRONMENT</a:t>
            </a:r>
          </a:p>
        </p:txBody>
      </p:sp>
      <p:sp>
        <p:nvSpPr>
          <p:cNvPr id="13" name="TextBox 12">
            <a:extLst>
              <a:ext uri="{FF2B5EF4-FFF2-40B4-BE49-F238E27FC236}">
                <a16:creationId xmlns:a16="http://schemas.microsoft.com/office/drawing/2014/main" id="{1379CA6D-C5B8-48ED-9A9F-63E41F9C8520}"/>
              </a:ext>
            </a:extLst>
          </p:cNvPr>
          <p:cNvSpPr txBox="1"/>
          <p:nvPr/>
        </p:nvSpPr>
        <p:spPr>
          <a:xfrm>
            <a:off x="1321902" y="5749547"/>
            <a:ext cx="4144618" cy="461665"/>
          </a:xfrm>
          <a:prstGeom prst="rect">
            <a:avLst/>
          </a:prstGeom>
          <a:noFill/>
        </p:spPr>
        <p:txBody>
          <a:bodyPr wrap="square">
            <a:spAutoFit/>
          </a:bodyPr>
          <a:lstStyle/>
          <a:p>
            <a:r>
              <a:rPr lang="en-AU" b="1" dirty="0"/>
              <a:t> </a:t>
            </a:r>
            <a:r>
              <a:rPr lang="en-AU" sz="2400" b="1" dirty="0">
                <a:solidFill>
                  <a:srgbClr val="0070C0"/>
                </a:solidFill>
              </a:rPr>
              <a:t>ENTIRELY FREE OF ALCOHOL</a:t>
            </a:r>
          </a:p>
        </p:txBody>
      </p:sp>
      <p:sp>
        <p:nvSpPr>
          <p:cNvPr id="16" name="TextBox 15">
            <a:extLst>
              <a:ext uri="{FF2B5EF4-FFF2-40B4-BE49-F238E27FC236}">
                <a16:creationId xmlns:a16="http://schemas.microsoft.com/office/drawing/2014/main" id="{6116EBAC-B5CB-4E88-8AF2-61D26D81F88C}"/>
              </a:ext>
            </a:extLst>
          </p:cNvPr>
          <p:cNvSpPr txBox="1"/>
          <p:nvPr/>
        </p:nvSpPr>
        <p:spPr>
          <a:xfrm>
            <a:off x="7651274" y="5140054"/>
            <a:ext cx="2342321" cy="461665"/>
          </a:xfrm>
          <a:prstGeom prst="rect">
            <a:avLst/>
          </a:prstGeom>
          <a:noFill/>
        </p:spPr>
        <p:txBody>
          <a:bodyPr wrap="square">
            <a:spAutoFit/>
          </a:bodyPr>
          <a:lstStyle/>
          <a:p>
            <a:r>
              <a:rPr lang="it-IT" sz="2400" b="1" dirty="0">
                <a:solidFill>
                  <a:srgbClr val="0070C0"/>
                </a:solidFill>
              </a:rPr>
              <a:t>100% NATURAL</a:t>
            </a:r>
            <a:endParaRPr lang="en-AU" sz="2400" b="1" dirty="0">
              <a:solidFill>
                <a:srgbClr val="0070C0"/>
              </a:solidFill>
            </a:endParaRPr>
          </a:p>
        </p:txBody>
      </p:sp>
      <p:sp>
        <p:nvSpPr>
          <p:cNvPr id="18" name="TextBox 17">
            <a:extLst>
              <a:ext uri="{FF2B5EF4-FFF2-40B4-BE49-F238E27FC236}">
                <a16:creationId xmlns:a16="http://schemas.microsoft.com/office/drawing/2014/main" id="{B40071E7-F5B0-4D6F-8339-B43233AA0CF3}"/>
              </a:ext>
            </a:extLst>
          </p:cNvPr>
          <p:cNvSpPr txBox="1"/>
          <p:nvPr/>
        </p:nvSpPr>
        <p:spPr>
          <a:xfrm>
            <a:off x="7858616" y="4590075"/>
            <a:ext cx="1808773" cy="461665"/>
          </a:xfrm>
          <a:prstGeom prst="rect">
            <a:avLst/>
          </a:prstGeom>
          <a:noFill/>
        </p:spPr>
        <p:txBody>
          <a:bodyPr wrap="square">
            <a:spAutoFit/>
          </a:bodyPr>
          <a:lstStyle/>
          <a:p>
            <a:r>
              <a:rPr lang="it-IT" sz="2400" b="1" dirty="0">
                <a:solidFill>
                  <a:srgbClr val="0070C0"/>
                </a:solidFill>
              </a:rPr>
              <a:t>NON TOXIC</a:t>
            </a:r>
            <a:endParaRPr lang="en-AU" sz="2400" b="1" dirty="0">
              <a:solidFill>
                <a:srgbClr val="0070C0"/>
              </a:solidFill>
            </a:endParaRPr>
          </a:p>
        </p:txBody>
      </p:sp>
      <p:sp>
        <p:nvSpPr>
          <p:cNvPr id="20" name="TextBox 19">
            <a:extLst>
              <a:ext uri="{FF2B5EF4-FFF2-40B4-BE49-F238E27FC236}">
                <a16:creationId xmlns:a16="http://schemas.microsoft.com/office/drawing/2014/main" id="{9DE64D77-7F77-4390-A2D5-CCE1D9B075EC}"/>
              </a:ext>
            </a:extLst>
          </p:cNvPr>
          <p:cNvSpPr txBox="1"/>
          <p:nvPr/>
        </p:nvSpPr>
        <p:spPr>
          <a:xfrm>
            <a:off x="7391614" y="5732201"/>
            <a:ext cx="2861639" cy="461665"/>
          </a:xfrm>
          <a:prstGeom prst="rect">
            <a:avLst/>
          </a:prstGeom>
          <a:noFill/>
        </p:spPr>
        <p:txBody>
          <a:bodyPr wrap="square">
            <a:spAutoFit/>
          </a:bodyPr>
          <a:lstStyle/>
          <a:p>
            <a:r>
              <a:rPr lang="en-AU" sz="2400" b="1" dirty="0">
                <a:solidFill>
                  <a:srgbClr val="0070C0"/>
                </a:solidFill>
              </a:rPr>
              <a:t>SAFE FOR HUMANS</a:t>
            </a:r>
          </a:p>
        </p:txBody>
      </p:sp>
      <p:sp>
        <p:nvSpPr>
          <p:cNvPr id="22" name="TextBox 21">
            <a:extLst>
              <a:ext uri="{FF2B5EF4-FFF2-40B4-BE49-F238E27FC236}">
                <a16:creationId xmlns:a16="http://schemas.microsoft.com/office/drawing/2014/main" id="{6C823303-695E-4071-8349-4ACB7BD60CEB}"/>
              </a:ext>
            </a:extLst>
          </p:cNvPr>
          <p:cNvSpPr txBox="1"/>
          <p:nvPr/>
        </p:nvSpPr>
        <p:spPr>
          <a:xfrm>
            <a:off x="2021828" y="6288645"/>
            <a:ext cx="8653670" cy="461665"/>
          </a:xfrm>
          <a:prstGeom prst="rect">
            <a:avLst/>
          </a:prstGeom>
          <a:noFill/>
        </p:spPr>
        <p:txBody>
          <a:bodyPr wrap="square">
            <a:spAutoFit/>
          </a:bodyPr>
          <a:lstStyle/>
          <a:p>
            <a:r>
              <a:rPr lang="en-AU" sz="2400" b="1" dirty="0">
                <a:solidFill>
                  <a:srgbClr val="0070C0"/>
                </a:solidFill>
              </a:rPr>
              <a:t>NO CHEMICALS                                                     NON-CORROSIVE  </a:t>
            </a:r>
            <a:endParaRPr lang="en-AU" dirty="0"/>
          </a:p>
        </p:txBody>
      </p:sp>
      <p:sp>
        <p:nvSpPr>
          <p:cNvPr id="21" name="AutoShape 2" descr="Australian Flag Heavy Duty Woven Flag 180 x 90cm - Brass Clips">
            <a:extLst>
              <a:ext uri="{FF2B5EF4-FFF2-40B4-BE49-F238E27FC236}">
                <a16:creationId xmlns:a16="http://schemas.microsoft.com/office/drawing/2014/main" id="{D42716D0-59D7-448A-9EEF-35FA6E0627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3" name="AutoShape 4" descr="Australian Flag Heavy Duty Woven Flag 180 x 90cm - Brass Clips">
            <a:extLst>
              <a:ext uri="{FF2B5EF4-FFF2-40B4-BE49-F238E27FC236}">
                <a16:creationId xmlns:a16="http://schemas.microsoft.com/office/drawing/2014/main" id="{B6935E19-C810-4B60-A09B-BE6AAA0AD86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30" name="Picture 6">
            <a:extLst>
              <a:ext uri="{FF2B5EF4-FFF2-40B4-BE49-F238E27FC236}">
                <a16:creationId xmlns:a16="http://schemas.microsoft.com/office/drawing/2014/main" id="{88B746FC-B575-4191-9709-8C118E3B9A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1208"/>
            <a:ext cx="3093766" cy="15529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85B1A2E-E890-46E3-9153-2BD167A7F3D3}"/>
              </a:ext>
            </a:extLst>
          </p:cNvPr>
          <p:cNvSpPr txBox="1"/>
          <p:nvPr/>
        </p:nvSpPr>
        <p:spPr>
          <a:xfrm>
            <a:off x="1086771" y="161342"/>
            <a:ext cx="1189424" cy="369332"/>
          </a:xfrm>
          <a:prstGeom prst="rect">
            <a:avLst/>
          </a:prstGeom>
          <a:noFill/>
        </p:spPr>
        <p:txBody>
          <a:bodyPr wrap="square">
            <a:spAutoFit/>
          </a:bodyPr>
          <a:lstStyle/>
          <a:p>
            <a:r>
              <a:rPr lang="en-AU" sz="1800" b="1" dirty="0">
                <a:solidFill>
                  <a:schemeClr val="accent6">
                    <a:lumMod val="75000"/>
                  </a:schemeClr>
                </a:solidFill>
              </a:rPr>
              <a:t>Made in </a:t>
            </a:r>
          </a:p>
        </p:txBody>
      </p:sp>
      <p:pic>
        <p:nvPicPr>
          <p:cNvPr id="24" name="Picture 2" descr="Philippines reports 2,092 new coronavirus cases, 52 deaths | Reuters.com">
            <a:extLst>
              <a:ext uri="{FF2B5EF4-FFF2-40B4-BE49-F238E27FC236}">
                <a16:creationId xmlns:a16="http://schemas.microsoft.com/office/drawing/2014/main" id="{E0939F93-7113-4F1C-B857-E6127188F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0626" y="0"/>
            <a:ext cx="3041373" cy="20275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11CE971-5A69-472F-B8B1-A0E6D5A6FE68}"/>
              </a:ext>
            </a:extLst>
          </p:cNvPr>
          <p:cNvPicPr/>
          <p:nvPr/>
        </p:nvPicPr>
        <p:blipFill rotWithShape="1">
          <a:blip r:embed="rId7">
            <a:alphaModFix amt="10000"/>
            <a:extLst>
              <a:ext uri="{28A0092B-C50C-407E-A947-70E740481C1C}">
                <a14:useLocalDpi xmlns:a14="http://schemas.microsoft.com/office/drawing/2010/main" val="0"/>
              </a:ext>
            </a:extLst>
          </a:blip>
          <a:srcRect l="18750" t="18894"/>
          <a:stretch/>
        </p:blipFill>
        <p:spPr>
          <a:xfrm>
            <a:off x="0" y="-1"/>
            <a:ext cx="6445797" cy="6858001"/>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489388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1176000" y="6418665"/>
            <a:ext cx="915792" cy="373100"/>
          </a:xfrm>
          <a:prstGeom prst="rect">
            <a:avLst/>
          </a:prstGeom>
        </p:spPr>
      </p:pic>
      <p:pic>
        <p:nvPicPr>
          <p:cNvPr id="4" name="Picture 3">
            <a:extLst>
              <a:ext uri="{FF2B5EF4-FFF2-40B4-BE49-F238E27FC236}">
                <a16:creationId xmlns:a16="http://schemas.microsoft.com/office/drawing/2014/main" id="{1E641397-1536-524D-83B1-87278D3C07DF}"/>
              </a:ext>
            </a:extLst>
          </p:cNvPr>
          <p:cNvPicPr>
            <a:picLocks noChangeAspect="1"/>
          </p:cNvPicPr>
          <p:nvPr/>
        </p:nvPicPr>
        <p:blipFill>
          <a:blip r:embed="rId3"/>
          <a:stretch>
            <a:fillRect/>
          </a:stretch>
        </p:blipFill>
        <p:spPr>
          <a:xfrm>
            <a:off x="2219137" y="1812148"/>
            <a:ext cx="9152194" cy="8821392"/>
          </a:xfrm>
          <a:prstGeom prst="rect">
            <a:avLst/>
          </a:prstGeom>
        </p:spPr>
      </p:pic>
      <p:sp>
        <p:nvSpPr>
          <p:cNvPr id="7" name="Rectangle 6">
            <a:extLst>
              <a:ext uri="{FF2B5EF4-FFF2-40B4-BE49-F238E27FC236}">
                <a16:creationId xmlns:a16="http://schemas.microsoft.com/office/drawing/2014/main" id="{C9C13EC1-D191-FB4D-B095-94AD20369FF7}"/>
              </a:ext>
            </a:extLst>
          </p:cNvPr>
          <p:cNvSpPr/>
          <p:nvPr/>
        </p:nvSpPr>
        <p:spPr>
          <a:xfrm>
            <a:off x="1501520" y="-13913"/>
            <a:ext cx="8980322" cy="584775"/>
          </a:xfrm>
          <a:prstGeom prst="rect">
            <a:avLst/>
          </a:prstGeom>
        </p:spPr>
        <p:txBody>
          <a:bodyPr wrap="square">
            <a:spAutoFit/>
          </a:bodyPr>
          <a:lstStyle/>
          <a:p>
            <a:pPr algn="ctr"/>
            <a:r>
              <a:rPr lang="en-US" sz="3200" b="1" dirty="0">
                <a:solidFill>
                  <a:srgbClr val="007042"/>
                </a:solidFill>
              </a:rPr>
              <a:t>HOW DOES </a:t>
            </a:r>
            <a:r>
              <a:rPr lang="en-US" sz="3200" b="1" dirty="0" err="1">
                <a:solidFill>
                  <a:srgbClr val="1E6EB0"/>
                </a:solidFill>
              </a:rPr>
              <a:t>SHIELDme</a:t>
            </a:r>
            <a:r>
              <a:rPr lang="en-US" sz="3200" b="1" dirty="0">
                <a:solidFill>
                  <a:srgbClr val="1E6EB0"/>
                </a:solidFill>
              </a:rPr>
              <a:t> (</a:t>
            </a:r>
            <a:r>
              <a:rPr lang="en-US" sz="3200" b="1" dirty="0" err="1">
                <a:solidFill>
                  <a:srgbClr val="1E6EB0"/>
                </a:solidFill>
              </a:rPr>
              <a:t>HOCl</a:t>
            </a:r>
            <a:r>
              <a:rPr lang="en-US" sz="3200" b="1" dirty="0">
                <a:solidFill>
                  <a:srgbClr val="1E6EB0"/>
                </a:solidFill>
              </a:rPr>
              <a:t>) </a:t>
            </a:r>
            <a:r>
              <a:rPr lang="en-US" sz="3200" b="1" dirty="0">
                <a:solidFill>
                  <a:srgbClr val="007042"/>
                </a:solidFill>
              </a:rPr>
              <a:t>WORK?</a:t>
            </a:r>
          </a:p>
        </p:txBody>
      </p:sp>
      <p:sp>
        <p:nvSpPr>
          <p:cNvPr id="10" name="Rectangle 9">
            <a:extLst>
              <a:ext uri="{FF2B5EF4-FFF2-40B4-BE49-F238E27FC236}">
                <a16:creationId xmlns:a16="http://schemas.microsoft.com/office/drawing/2014/main" id="{9791541E-3716-1347-B892-947C86CBE23D}"/>
              </a:ext>
            </a:extLst>
          </p:cNvPr>
          <p:cNvSpPr/>
          <p:nvPr/>
        </p:nvSpPr>
        <p:spPr>
          <a:xfrm>
            <a:off x="-108430" y="635156"/>
            <a:ext cx="12200222" cy="954107"/>
          </a:xfrm>
          <a:prstGeom prst="rect">
            <a:avLst/>
          </a:prstGeom>
        </p:spPr>
        <p:txBody>
          <a:bodyPr wrap="square">
            <a:spAutoFit/>
          </a:bodyPr>
          <a:lstStyle/>
          <a:p>
            <a:pPr algn="ctr"/>
            <a:r>
              <a:rPr lang="en-GB" sz="2800" b="1" dirty="0">
                <a:solidFill>
                  <a:srgbClr val="1E6EB0"/>
                </a:solidFill>
              </a:rPr>
              <a:t>SHIELDme</a:t>
            </a:r>
            <a:r>
              <a:rPr lang="en-GB" sz="2800" b="1" baseline="30000" dirty="0">
                <a:solidFill>
                  <a:srgbClr val="1E6EB0"/>
                </a:solidFill>
              </a:rPr>
              <a:t>TM</a:t>
            </a:r>
            <a:r>
              <a:rPr lang="en-GB" sz="2800" b="1" dirty="0">
                <a:solidFill>
                  <a:srgbClr val="1E6EB0"/>
                </a:solidFill>
              </a:rPr>
              <a:t> </a:t>
            </a:r>
            <a:r>
              <a:rPr lang="en-GB" sz="2800" b="1" dirty="0">
                <a:solidFill>
                  <a:srgbClr val="007042"/>
                </a:solidFill>
                <a:cs typeface="Calibri" panose="020F0502020204030204" pitchFamily="34" charset="0"/>
              </a:rPr>
              <a:t>works by the power of </a:t>
            </a:r>
            <a:r>
              <a:rPr lang="en-GB" sz="2800" b="1" dirty="0" err="1">
                <a:solidFill>
                  <a:srgbClr val="007042"/>
                </a:solidFill>
                <a:cs typeface="Calibri" panose="020F0502020204030204" pitchFamily="34" charset="0"/>
              </a:rPr>
              <a:t>HOCl</a:t>
            </a:r>
            <a:r>
              <a:rPr lang="en-GB" sz="2800" b="1" dirty="0">
                <a:solidFill>
                  <a:srgbClr val="007042"/>
                </a:solidFill>
                <a:cs typeface="Calibri" panose="020F0502020204030204" pitchFamily="34" charset="0"/>
              </a:rPr>
              <a:t> - one of the most potent disinfectants known, and one which occurs naturally in the human body</a:t>
            </a:r>
            <a:r>
              <a:rPr lang="en-GB" sz="2400" b="1" dirty="0">
                <a:solidFill>
                  <a:srgbClr val="007042"/>
                </a:solidFill>
                <a:cs typeface="Calibri" panose="020F0502020204030204" pitchFamily="34" charset="0"/>
              </a:rPr>
              <a:t>.</a:t>
            </a:r>
          </a:p>
        </p:txBody>
      </p:sp>
      <p:sp>
        <p:nvSpPr>
          <p:cNvPr id="5" name="Freeform 5"/>
          <p:cNvSpPr>
            <a:spLocks noEditPoints="1"/>
          </p:cNvSpPr>
          <p:nvPr/>
        </p:nvSpPr>
        <p:spPr bwMode="auto">
          <a:xfrm>
            <a:off x="4367213" y="2817813"/>
            <a:ext cx="169863" cy="903288"/>
          </a:xfrm>
          <a:custGeom>
            <a:avLst/>
            <a:gdLst>
              <a:gd name="T0" fmla="*/ 136 w 136"/>
              <a:gd name="T1" fmla="*/ 719 h 719"/>
              <a:gd name="T2" fmla="*/ 136 w 136"/>
              <a:gd name="T3" fmla="*/ 719 h 719"/>
              <a:gd name="T4" fmla="*/ 133 w 136"/>
              <a:gd name="T5" fmla="*/ 706 h 719"/>
              <a:gd name="T6" fmla="*/ 129 w 136"/>
              <a:gd name="T7" fmla="*/ 680 h 719"/>
              <a:gd name="T8" fmla="*/ 129 w 136"/>
              <a:gd name="T9" fmla="*/ 680 h 719"/>
              <a:gd name="T10" fmla="*/ 126 w 136"/>
              <a:gd name="T11" fmla="*/ 666 h 719"/>
              <a:gd name="T12" fmla="*/ 121 w 136"/>
              <a:gd name="T13" fmla="*/ 640 h 719"/>
              <a:gd name="T14" fmla="*/ 121 w 136"/>
              <a:gd name="T15" fmla="*/ 640 h 719"/>
              <a:gd name="T16" fmla="*/ 119 w 136"/>
              <a:gd name="T17" fmla="*/ 627 h 719"/>
              <a:gd name="T18" fmla="*/ 114 w 136"/>
              <a:gd name="T19" fmla="*/ 601 h 719"/>
              <a:gd name="T20" fmla="*/ 114 w 136"/>
              <a:gd name="T21" fmla="*/ 601 h 719"/>
              <a:gd name="T22" fmla="*/ 111 w 136"/>
              <a:gd name="T23" fmla="*/ 588 h 719"/>
              <a:gd name="T24" fmla="*/ 106 w 136"/>
              <a:gd name="T25" fmla="*/ 562 h 719"/>
              <a:gd name="T26" fmla="*/ 106 w 136"/>
              <a:gd name="T27" fmla="*/ 562 h 719"/>
              <a:gd name="T28" fmla="*/ 104 w 136"/>
              <a:gd name="T29" fmla="*/ 549 h 719"/>
              <a:gd name="T30" fmla="*/ 99 w 136"/>
              <a:gd name="T31" fmla="*/ 523 h 719"/>
              <a:gd name="T32" fmla="*/ 99 w 136"/>
              <a:gd name="T33" fmla="*/ 523 h 719"/>
              <a:gd name="T34" fmla="*/ 96 w 136"/>
              <a:gd name="T35" fmla="*/ 510 h 719"/>
              <a:gd name="T36" fmla="*/ 91 w 136"/>
              <a:gd name="T37" fmla="*/ 483 h 719"/>
              <a:gd name="T38" fmla="*/ 91 w 136"/>
              <a:gd name="T39" fmla="*/ 483 h 719"/>
              <a:gd name="T40" fmla="*/ 89 w 136"/>
              <a:gd name="T41" fmla="*/ 470 h 719"/>
              <a:gd name="T42" fmla="*/ 84 w 136"/>
              <a:gd name="T43" fmla="*/ 444 h 719"/>
              <a:gd name="T44" fmla="*/ 84 w 136"/>
              <a:gd name="T45" fmla="*/ 444 h 719"/>
              <a:gd name="T46" fmla="*/ 81 w 136"/>
              <a:gd name="T47" fmla="*/ 431 h 719"/>
              <a:gd name="T48" fmla="*/ 76 w 136"/>
              <a:gd name="T49" fmla="*/ 405 h 719"/>
              <a:gd name="T50" fmla="*/ 76 w 136"/>
              <a:gd name="T51" fmla="*/ 405 h 719"/>
              <a:gd name="T52" fmla="*/ 74 w 136"/>
              <a:gd name="T53" fmla="*/ 392 h 719"/>
              <a:gd name="T54" fmla="*/ 69 w 136"/>
              <a:gd name="T55" fmla="*/ 366 h 719"/>
              <a:gd name="T56" fmla="*/ 69 w 136"/>
              <a:gd name="T57" fmla="*/ 366 h 719"/>
              <a:gd name="T58" fmla="*/ 67 w 136"/>
              <a:gd name="T59" fmla="*/ 353 h 719"/>
              <a:gd name="T60" fmla="*/ 62 w 136"/>
              <a:gd name="T61" fmla="*/ 327 h 719"/>
              <a:gd name="T62" fmla="*/ 62 w 136"/>
              <a:gd name="T63" fmla="*/ 327 h 719"/>
              <a:gd name="T64" fmla="*/ 59 w 136"/>
              <a:gd name="T65" fmla="*/ 314 h 719"/>
              <a:gd name="T66" fmla="*/ 54 w 136"/>
              <a:gd name="T67" fmla="*/ 287 h 719"/>
              <a:gd name="T68" fmla="*/ 54 w 136"/>
              <a:gd name="T69" fmla="*/ 287 h 719"/>
              <a:gd name="T70" fmla="*/ 52 w 136"/>
              <a:gd name="T71" fmla="*/ 274 h 719"/>
              <a:gd name="T72" fmla="*/ 47 w 136"/>
              <a:gd name="T73" fmla="*/ 248 h 719"/>
              <a:gd name="T74" fmla="*/ 47 w 136"/>
              <a:gd name="T75" fmla="*/ 248 h 719"/>
              <a:gd name="T76" fmla="*/ 44 w 136"/>
              <a:gd name="T77" fmla="*/ 235 h 719"/>
              <a:gd name="T78" fmla="*/ 39 w 136"/>
              <a:gd name="T79" fmla="*/ 209 h 719"/>
              <a:gd name="T80" fmla="*/ 39 w 136"/>
              <a:gd name="T81" fmla="*/ 209 h 719"/>
              <a:gd name="T82" fmla="*/ 37 w 136"/>
              <a:gd name="T83" fmla="*/ 196 h 719"/>
              <a:gd name="T84" fmla="*/ 32 w 136"/>
              <a:gd name="T85" fmla="*/ 170 h 719"/>
              <a:gd name="T86" fmla="*/ 32 w 136"/>
              <a:gd name="T87" fmla="*/ 170 h 719"/>
              <a:gd name="T88" fmla="*/ 29 w 136"/>
              <a:gd name="T89" fmla="*/ 157 h 719"/>
              <a:gd name="T90" fmla="*/ 24 w 136"/>
              <a:gd name="T91" fmla="*/ 131 h 719"/>
              <a:gd name="T92" fmla="*/ 24 w 136"/>
              <a:gd name="T93" fmla="*/ 131 h 719"/>
              <a:gd name="T94" fmla="*/ 22 w 136"/>
              <a:gd name="T95" fmla="*/ 117 h 719"/>
              <a:gd name="T96" fmla="*/ 17 w 136"/>
              <a:gd name="T97" fmla="*/ 91 h 719"/>
              <a:gd name="T98" fmla="*/ 17 w 136"/>
              <a:gd name="T99" fmla="*/ 91 h 719"/>
              <a:gd name="T100" fmla="*/ 14 w 136"/>
              <a:gd name="T101" fmla="*/ 78 h 719"/>
              <a:gd name="T102" fmla="*/ 10 w 136"/>
              <a:gd name="T103" fmla="*/ 52 h 719"/>
              <a:gd name="T104" fmla="*/ 10 w 136"/>
              <a:gd name="T105" fmla="*/ 52 h 719"/>
              <a:gd name="T106" fmla="*/ 7 w 136"/>
              <a:gd name="T107" fmla="*/ 39 h 719"/>
              <a:gd name="T108" fmla="*/ 2 w 136"/>
              <a:gd name="T109" fmla="*/ 13 h 719"/>
              <a:gd name="T110" fmla="*/ 2 w 136"/>
              <a:gd name="T111" fmla="*/ 13 h 719"/>
              <a:gd name="T112" fmla="*/ 0 w 136"/>
              <a:gd name="T113" fmla="*/ 0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6" h="719">
                <a:moveTo>
                  <a:pt x="136" y="719"/>
                </a:moveTo>
                <a:lnTo>
                  <a:pt x="136" y="719"/>
                </a:lnTo>
                <a:lnTo>
                  <a:pt x="133" y="706"/>
                </a:lnTo>
                <a:moveTo>
                  <a:pt x="129" y="680"/>
                </a:moveTo>
                <a:lnTo>
                  <a:pt x="129" y="680"/>
                </a:lnTo>
                <a:lnTo>
                  <a:pt x="126" y="666"/>
                </a:lnTo>
                <a:moveTo>
                  <a:pt x="121" y="640"/>
                </a:moveTo>
                <a:lnTo>
                  <a:pt x="121" y="640"/>
                </a:lnTo>
                <a:lnTo>
                  <a:pt x="119" y="627"/>
                </a:lnTo>
                <a:moveTo>
                  <a:pt x="114" y="601"/>
                </a:moveTo>
                <a:lnTo>
                  <a:pt x="114" y="601"/>
                </a:lnTo>
                <a:lnTo>
                  <a:pt x="111" y="588"/>
                </a:lnTo>
                <a:moveTo>
                  <a:pt x="106" y="562"/>
                </a:moveTo>
                <a:lnTo>
                  <a:pt x="106" y="562"/>
                </a:lnTo>
                <a:lnTo>
                  <a:pt x="104" y="549"/>
                </a:lnTo>
                <a:moveTo>
                  <a:pt x="99" y="523"/>
                </a:moveTo>
                <a:lnTo>
                  <a:pt x="99" y="523"/>
                </a:lnTo>
                <a:lnTo>
                  <a:pt x="96" y="510"/>
                </a:lnTo>
                <a:moveTo>
                  <a:pt x="91" y="483"/>
                </a:moveTo>
                <a:lnTo>
                  <a:pt x="91" y="483"/>
                </a:lnTo>
                <a:lnTo>
                  <a:pt x="89" y="470"/>
                </a:lnTo>
                <a:moveTo>
                  <a:pt x="84" y="444"/>
                </a:moveTo>
                <a:lnTo>
                  <a:pt x="84" y="444"/>
                </a:lnTo>
                <a:lnTo>
                  <a:pt x="81" y="431"/>
                </a:lnTo>
                <a:moveTo>
                  <a:pt x="76" y="405"/>
                </a:moveTo>
                <a:lnTo>
                  <a:pt x="76" y="405"/>
                </a:lnTo>
                <a:lnTo>
                  <a:pt x="74" y="392"/>
                </a:lnTo>
                <a:moveTo>
                  <a:pt x="69" y="366"/>
                </a:moveTo>
                <a:lnTo>
                  <a:pt x="69" y="366"/>
                </a:lnTo>
                <a:lnTo>
                  <a:pt x="67" y="353"/>
                </a:lnTo>
                <a:moveTo>
                  <a:pt x="62" y="327"/>
                </a:moveTo>
                <a:lnTo>
                  <a:pt x="62" y="327"/>
                </a:lnTo>
                <a:lnTo>
                  <a:pt x="59" y="314"/>
                </a:lnTo>
                <a:moveTo>
                  <a:pt x="54" y="287"/>
                </a:moveTo>
                <a:lnTo>
                  <a:pt x="54" y="287"/>
                </a:lnTo>
                <a:lnTo>
                  <a:pt x="52" y="274"/>
                </a:lnTo>
                <a:moveTo>
                  <a:pt x="47" y="248"/>
                </a:moveTo>
                <a:lnTo>
                  <a:pt x="47" y="248"/>
                </a:lnTo>
                <a:lnTo>
                  <a:pt x="44" y="235"/>
                </a:lnTo>
                <a:moveTo>
                  <a:pt x="39" y="209"/>
                </a:moveTo>
                <a:lnTo>
                  <a:pt x="39" y="209"/>
                </a:lnTo>
                <a:lnTo>
                  <a:pt x="37" y="196"/>
                </a:lnTo>
                <a:moveTo>
                  <a:pt x="32" y="170"/>
                </a:moveTo>
                <a:lnTo>
                  <a:pt x="32" y="170"/>
                </a:lnTo>
                <a:lnTo>
                  <a:pt x="29" y="157"/>
                </a:lnTo>
                <a:moveTo>
                  <a:pt x="24" y="131"/>
                </a:moveTo>
                <a:lnTo>
                  <a:pt x="24" y="131"/>
                </a:lnTo>
                <a:lnTo>
                  <a:pt x="22" y="117"/>
                </a:lnTo>
                <a:moveTo>
                  <a:pt x="17" y="91"/>
                </a:moveTo>
                <a:lnTo>
                  <a:pt x="17" y="91"/>
                </a:lnTo>
                <a:lnTo>
                  <a:pt x="14" y="78"/>
                </a:lnTo>
                <a:moveTo>
                  <a:pt x="10" y="52"/>
                </a:moveTo>
                <a:lnTo>
                  <a:pt x="10" y="52"/>
                </a:lnTo>
                <a:lnTo>
                  <a:pt x="7" y="39"/>
                </a:lnTo>
                <a:moveTo>
                  <a:pt x="2" y="13"/>
                </a:moveTo>
                <a:lnTo>
                  <a:pt x="2" y="13"/>
                </a:lnTo>
                <a:lnTo>
                  <a:pt x="0" y="0"/>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Freeform 6"/>
          <p:cNvSpPr>
            <a:spLocks noEditPoints="1"/>
          </p:cNvSpPr>
          <p:nvPr/>
        </p:nvSpPr>
        <p:spPr bwMode="auto">
          <a:xfrm>
            <a:off x="3254375" y="2768600"/>
            <a:ext cx="1069975" cy="0"/>
          </a:xfrm>
          <a:custGeom>
            <a:avLst/>
            <a:gdLst>
              <a:gd name="T0" fmla="*/ 858 w 858"/>
              <a:gd name="T1" fmla="*/ 818 w 858"/>
              <a:gd name="T2" fmla="*/ 805 w 858"/>
              <a:gd name="T3" fmla="*/ 778 w 858"/>
              <a:gd name="T4" fmla="*/ 738 w 858"/>
              <a:gd name="T5" fmla="*/ 724 w 858"/>
              <a:gd name="T6" fmla="*/ 697 w 858"/>
              <a:gd name="T7" fmla="*/ 657 w 858"/>
              <a:gd name="T8" fmla="*/ 644 w 858"/>
              <a:gd name="T9" fmla="*/ 617 w 858"/>
              <a:gd name="T10" fmla="*/ 577 w 858"/>
              <a:gd name="T11" fmla="*/ 563 w 858"/>
              <a:gd name="T12" fmla="*/ 536 w 858"/>
              <a:gd name="T13" fmla="*/ 496 w 858"/>
              <a:gd name="T14" fmla="*/ 483 w 858"/>
              <a:gd name="T15" fmla="*/ 456 w 858"/>
              <a:gd name="T16" fmla="*/ 416 w 858"/>
              <a:gd name="T17" fmla="*/ 402 w 858"/>
              <a:gd name="T18" fmla="*/ 375 w 858"/>
              <a:gd name="T19" fmla="*/ 335 w 858"/>
              <a:gd name="T20" fmla="*/ 322 w 858"/>
              <a:gd name="T21" fmla="*/ 295 w 858"/>
              <a:gd name="T22" fmla="*/ 255 w 858"/>
              <a:gd name="T23" fmla="*/ 241 w 858"/>
              <a:gd name="T24" fmla="*/ 214 w 858"/>
              <a:gd name="T25" fmla="*/ 174 w 858"/>
              <a:gd name="T26" fmla="*/ 161 w 858"/>
              <a:gd name="T27" fmla="*/ 134 w 858"/>
              <a:gd name="T28" fmla="*/ 94 w 858"/>
              <a:gd name="T29" fmla="*/ 80 w 858"/>
              <a:gd name="T30" fmla="*/ 53 w 858"/>
              <a:gd name="T31" fmla="*/ 13 w 858"/>
              <a:gd name="T32" fmla="*/ 0 w 85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858">
                <a:moveTo>
                  <a:pt x="858" y="0"/>
                </a:moveTo>
                <a:lnTo>
                  <a:pt x="858" y="0"/>
                </a:lnTo>
                <a:lnTo>
                  <a:pt x="845" y="0"/>
                </a:lnTo>
                <a:moveTo>
                  <a:pt x="818" y="0"/>
                </a:moveTo>
                <a:lnTo>
                  <a:pt x="818" y="0"/>
                </a:lnTo>
                <a:lnTo>
                  <a:pt x="805" y="0"/>
                </a:lnTo>
                <a:moveTo>
                  <a:pt x="778" y="0"/>
                </a:moveTo>
                <a:lnTo>
                  <a:pt x="778" y="0"/>
                </a:lnTo>
                <a:lnTo>
                  <a:pt x="765" y="0"/>
                </a:lnTo>
                <a:moveTo>
                  <a:pt x="738" y="0"/>
                </a:moveTo>
                <a:lnTo>
                  <a:pt x="738" y="0"/>
                </a:lnTo>
                <a:lnTo>
                  <a:pt x="724" y="0"/>
                </a:lnTo>
                <a:moveTo>
                  <a:pt x="697" y="0"/>
                </a:moveTo>
                <a:lnTo>
                  <a:pt x="697" y="0"/>
                </a:lnTo>
                <a:lnTo>
                  <a:pt x="684" y="0"/>
                </a:lnTo>
                <a:moveTo>
                  <a:pt x="657" y="0"/>
                </a:moveTo>
                <a:lnTo>
                  <a:pt x="657" y="0"/>
                </a:lnTo>
                <a:lnTo>
                  <a:pt x="644" y="0"/>
                </a:lnTo>
                <a:moveTo>
                  <a:pt x="617" y="0"/>
                </a:moveTo>
                <a:lnTo>
                  <a:pt x="617" y="0"/>
                </a:lnTo>
                <a:lnTo>
                  <a:pt x="604" y="0"/>
                </a:lnTo>
                <a:moveTo>
                  <a:pt x="577" y="0"/>
                </a:moveTo>
                <a:lnTo>
                  <a:pt x="577" y="0"/>
                </a:lnTo>
                <a:lnTo>
                  <a:pt x="563" y="0"/>
                </a:lnTo>
                <a:moveTo>
                  <a:pt x="536" y="0"/>
                </a:moveTo>
                <a:lnTo>
                  <a:pt x="536" y="0"/>
                </a:lnTo>
                <a:lnTo>
                  <a:pt x="523" y="0"/>
                </a:lnTo>
                <a:moveTo>
                  <a:pt x="496" y="0"/>
                </a:moveTo>
                <a:lnTo>
                  <a:pt x="496" y="0"/>
                </a:lnTo>
                <a:lnTo>
                  <a:pt x="483" y="0"/>
                </a:lnTo>
                <a:moveTo>
                  <a:pt x="456" y="0"/>
                </a:moveTo>
                <a:lnTo>
                  <a:pt x="456" y="0"/>
                </a:lnTo>
                <a:lnTo>
                  <a:pt x="443" y="0"/>
                </a:lnTo>
                <a:moveTo>
                  <a:pt x="416" y="0"/>
                </a:moveTo>
                <a:lnTo>
                  <a:pt x="416" y="0"/>
                </a:lnTo>
                <a:lnTo>
                  <a:pt x="402" y="0"/>
                </a:lnTo>
                <a:moveTo>
                  <a:pt x="375" y="0"/>
                </a:moveTo>
                <a:lnTo>
                  <a:pt x="375" y="0"/>
                </a:lnTo>
                <a:lnTo>
                  <a:pt x="362" y="0"/>
                </a:lnTo>
                <a:moveTo>
                  <a:pt x="335" y="0"/>
                </a:moveTo>
                <a:lnTo>
                  <a:pt x="335" y="0"/>
                </a:lnTo>
                <a:lnTo>
                  <a:pt x="322" y="0"/>
                </a:lnTo>
                <a:moveTo>
                  <a:pt x="295" y="0"/>
                </a:moveTo>
                <a:lnTo>
                  <a:pt x="295" y="0"/>
                </a:lnTo>
                <a:lnTo>
                  <a:pt x="282" y="0"/>
                </a:lnTo>
                <a:moveTo>
                  <a:pt x="255" y="0"/>
                </a:moveTo>
                <a:lnTo>
                  <a:pt x="255" y="0"/>
                </a:lnTo>
                <a:lnTo>
                  <a:pt x="241" y="0"/>
                </a:lnTo>
                <a:moveTo>
                  <a:pt x="214" y="0"/>
                </a:moveTo>
                <a:lnTo>
                  <a:pt x="214" y="0"/>
                </a:lnTo>
                <a:lnTo>
                  <a:pt x="201" y="0"/>
                </a:lnTo>
                <a:moveTo>
                  <a:pt x="174" y="0"/>
                </a:moveTo>
                <a:lnTo>
                  <a:pt x="174" y="0"/>
                </a:lnTo>
                <a:lnTo>
                  <a:pt x="161" y="0"/>
                </a:lnTo>
                <a:moveTo>
                  <a:pt x="134" y="0"/>
                </a:moveTo>
                <a:lnTo>
                  <a:pt x="134" y="0"/>
                </a:lnTo>
                <a:lnTo>
                  <a:pt x="121" y="0"/>
                </a:lnTo>
                <a:moveTo>
                  <a:pt x="94" y="0"/>
                </a:moveTo>
                <a:lnTo>
                  <a:pt x="94" y="0"/>
                </a:lnTo>
                <a:lnTo>
                  <a:pt x="80" y="0"/>
                </a:lnTo>
                <a:moveTo>
                  <a:pt x="53" y="0"/>
                </a:moveTo>
                <a:lnTo>
                  <a:pt x="53" y="0"/>
                </a:lnTo>
                <a:lnTo>
                  <a:pt x="40" y="0"/>
                </a:lnTo>
                <a:moveTo>
                  <a:pt x="13" y="0"/>
                </a:moveTo>
                <a:lnTo>
                  <a:pt x="13" y="0"/>
                </a:lnTo>
                <a:lnTo>
                  <a:pt x="0" y="0"/>
                </a:lnTo>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8" name="Freeform 7"/>
          <p:cNvSpPr>
            <a:spLocks noEditPoints="1"/>
          </p:cNvSpPr>
          <p:nvPr/>
        </p:nvSpPr>
        <p:spPr bwMode="auto">
          <a:xfrm>
            <a:off x="3217863" y="2768600"/>
            <a:ext cx="1325563" cy="985838"/>
          </a:xfrm>
          <a:custGeom>
            <a:avLst/>
            <a:gdLst>
              <a:gd name="T0" fmla="*/ 1064 w 1064"/>
              <a:gd name="T1" fmla="*/ 783 h 783"/>
              <a:gd name="T2" fmla="*/ 1064 w 1064"/>
              <a:gd name="T3" fmla="*/ 783 h 783"/>
              <a:gd name="T4" fmla="*/ 1064 w 1064"/>
              <a:gd name="T5" fmla="*/ 783 h 783"/>
              <a:gd name="T6" fmla="*/ 915 w 1064"/>
              <a:gd name="T7" fmla="*/ 0 h 783"/>
              <a:gd name="T8" fmla="*/ 915 w 1064"/>
              <a:gd name="T9" fmla="*/ 0 h 783"/>
              <a:gd name="T10" fmla="*/ 915 w 1064"/>
              <a:gd name="T11" fmla="*/ 0 h 783"/>
              <a:gd name="T12" fmla="*/ 0 w 1064"/>
              <a:gd name="T13" fmla="*/ 0 h 783"/>
              <a:gd name="T14" fmla="*/ 0 w 1064"/>
              <a:gd name="T15" fmla="*/ 0 h 783"/>
              <a:gd name="T16" fmla="*/ 0 w 1064"/>
              <a:gd name="T17" fmla="*/ 0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4" h="783">
                <a:moveTo>
                  <a:pt x="1064" y="783"/>
                </a:moveTo>
                <a:lnTo>
                  <a:pt x="1064" y="783"/>
                </a:lnTo>
                <a:lnTo>
                  <a:pt x="1064" y="783"/>
                </a:lnTo>
                <a:close/>
                <a:moveTo>
                  <a:pt x="915" y="0"/>
                </a:moveTo>
                <a:lnTo>
                  <a:pt x="915" y="0"/>
                </a:lnTo>
                <a:lnTo>
                  <a:pt x="915" y="0"/>
                </a:lnTo>
                <a:close/>
                <a:moveTo>
                  <a:pt x="0" y="0"/>
                </a:moveTo>
                <a:lnTo>
                  <a:pt x="0" y="0"/>
                </a:lnTo>
                <a:lnTo>
                  <a:pt x="0" y="0"/>
                </a:lnTo>
                <a:close/>
              </a:path>
            </a:pathLst>
          </a:custGeom>
          <a:noFill/>
          <a:ln w="1587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13" name="Freeform 8"/>
          <p:cNvSpPr>
            <a:spLocks/>
          </p:cNvSpPr>
          <p:nvPr/>
        </p:nvSpPr>
        <p:spPr bwMode="auto">
          <a:xfrm>
            <a:off x="3144838" y="2697163"/>
            <a:ext cx="146050" cy="146050"/>
          </a:xfrm>
          <a:custGeom>
            <a:avLst/>
            <a:gdLst>
              <a:gd name="T0" fmla="*/ 58 w 117"/>
              <a:gd name="T1" fmla="*/ 116 h 116"/>
              <a:gd name="T2" fmla="*/ 58 w 117"/>
              <a:gd name="T3" fmla="*/ 116 h 116"/>
              <a:gd name="T4" fmla="*/ 117 w 117"/>
              <a:gd name="T5" fmla="*/ 58 h 116"/>
              <a:gd name="T6" fmla="*/ 58 w 117"/>
              <a:gd name="T7" fmla="*/ 0 h 116"/>
              <a:gd name="T8" fmla="*/ 0 w 117"/>
              <a:gd name="T9" fmla="*/ 58 h 116"/>
              <a:gd name="T10" fmla="*/ 58 w 117"/>
              <a:gd name="T11" fmla="*/ 116 h 116"/>
            </a:gdLst>
            <a:ahLst/>
            <a:cxnLst>
              <a:cxn ang="0">
                <a:pos x="T0" y="T1"/>
              </a:cxn>
              <a:cxn ang="0">
                <a:pos x="T2" y="T3"/>
              </a:cxn>
              <a:cxn ang="0">
                <a:pos x="T4" y="T5"/>
              </a:cxn>
              <a:cxn ang="0">
                <a:pos x="T6" y="T7"/>
              </a:cxn>
              <a:cxn ang="0">
                <a:pos x="T8" y="T9"/>
              </a:cxn>
              <a:cxn ang="0">
                <a:pos x="T10" y="T11"/>
              </a:cxn>
            </a:cxnLst>
            <a:rect l="0" t="0" r="r" b="b"/>
            <a:pathLst>
              <a:path w="117" h="116">
                <a:moveTo>
                  <a:pt x="58" y="116"/>
                </a:moveTo>
                <a:lnTo>
                  <a:pt x="58" y="116"/>
                </a:lnTo>
                <a:cubicBezTo>
                  <a:pt x="90" y="116"/>
                  <a:pt x="117" y="90"/>
                  <a:pt x="117" y="58"/>
                </a:cubicBezTo>
                <a:cubicBezTo>
                  <a:pt x="117" y="26"/>
                  <a:pt x="90" y="0"/>
                  <a:pt x="58" y="0"/>
                </a:cubicBezTo>
                <a:cubicBezTo>
                  <a:pt x="26" y="0"/>
                  <a:pt x="0" y="26"/>
                  <a:pt x="0" y="58"/>
                </a:cubicBezTo>
                <a:cubicBezTo>
                  <a:pt x="0" y="90"/>
                  <a:pt x="26" y="116"/>
                  <a:pt x="58" y="116"/>
                </a:cubicBezTo>
                <a:close/>
              </a:path>
            </a:pathLst>
          </a:custGeom>
          <a:solidFill>
            <a:srgbClr val="3A72C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1" name="Freeform 46"/>
          <p:cNvSpPr>
            <a:spLocks/>
          </p:cNvSpPr>
          <p:nvPr/>
        </p:nvSpPr>
        <p:spPr bwMode="auto">
          <a:xfrm>
            <a:off x="425450" y="3606800"/>
            <a:ext cx="112713" cy="112713"/>
          </a:xfrm>
          <a:custGeom>
            <a:avLst/>
            <a:gdLst>
              <a:gd name="T0" fmla="*/ 45 w 90"/>
              <a:gd name="T1" fmla="*/ 57 h 90"/>
              <a:gd name="T2" fmla="*/ 45 w 90"/>
              <a:gd name="T3" fmla="*/ 57 h 90"/>
              <a:gd name="T4" fmla="*/ 68 w 90"/>
              <a:gd name="T5" fmla="*/ 0 h 90"/>
              <a:gd name="T6" fmla="*/ 90 w 90"/>
              <a:gd name="T7" fmla="*/ 0 h 90"/>
              <a:gd name="T8" fmla="*/ 53 w 90"/>
              <a:gd name="T9" fmla="*/ 90 h 90"/>
              <a:gd name="T10" fmla="*/ 36 w 90"/>
              <a:gd name="T11" fmla="*/ 90 h 90"/>
              <a:gd name="T12" fmla="*/ 0 w 90"/>
              <a:gd name="T13" fmla="*/ 0 h 90"/>
              <a:gd name="T14" fmla="*/ 22 w 90"/>
              <a:gd name="T15" fmla="*/ 0 h 90"/>
              <a:gd name="T16" fmla="*/ 45 w 90"/>
              <a:gd name="T17"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90">
                <a:moveTo>
                  <a:pt x="45" y="57"/>
                </a:moveTo>
                <a:lnTo>
                  <a:pt x="45" y="57"/>
                </a:lnTo>
                <a:lnTo>
                  <a:pt x="68" y="0"/>
                </a:lnTo>
                <a:lnTo>
                  <a:pt x="90" y="0"/>
                </a:lnTo>
                <a:lnTo>
                  <a:pt x="53" y="90"/>
                </a:lnTo>
                <a:lnTo>
                  <a:pt x="36" y="90"/>
                </a:lnTo>
                <a:lnTo>
                  <a:pt x="0" y="0"/>
                </a:lnTo>
                <a:lnTo>
                  <a:pt x="22" y="0"/>
                </a:lnTo>
                <a:lnTo>
                  <a:pt x="45" y="57"/>
                </a:ln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2" name="Freeform 47"/>
          <p:cNvSpPr>
            <a:spLocks/>
          </p:cNvSpPr>
          <p:nvPr/>
        </p:nvSpPr>
        <p:spPr bwMode="auto">
          <a:xfrm>
            <a:off x="582613" y="3606800"/>
            <a:ext cx="25400" cy="112713"/>
          </a:xfrm>
          <a:custGeom>
            <a:avLst/>
            <a:gdLst>
              <a:gd name="T0" fmla="*/ 0 w 20"/>
              <a:gd name="T1" fmla="*/ 0 h 90"/>
              <a:gd name="T2" fmla="*/ 0 w 20"/>
              <a:gd name="T3" fmla="*/ 0 h 90"/>
              <a:gd name="T4" fmla="*/ 20 w 20"/>
              <a:gd name="T5" fmla="*/ 0 h 90"/>
              <a:gd name="T6" fmla="*/ 20 w 20"/>
              <a:gd name="T7" fmla="*/ 90 h 90"/>
              <a:gd name="T8" fmla="*/ 0 w 20"/>
              <a:gd name="T9" fmla="*/ 90 h 90"/>
              <a:gd name="T10" fmla="*/ 0 w 20"/>
              <a:gd name="T11" fmla="*/ 0 h 90"/>
            </a:gdLst>
            <a:ahLst/>
            <a:cxnLst>
              <a:cxn ang="0">
                <a:pos x="T0" y="T1"/>
              </a:cxn>
              <a:cxn ang="0">
                <a:pos x="T2" y="T3"/>
              </a:cxn>
              <a:cxn ang="0">
                <a:pos x="T4" y="T5"/>
              </a:cxn>
              <a:cxn ang="0">
                <a:pos x="T6" y="T7"/>
              </a:cxn>
              <a:cxn ang="0">
                <a:pos x="T8" y="T9"/>
              </a:cxn>
              <a:cxn ang="0">
                <a:pos x="T10" y="T11"/>
              </a:cxn>
            </a:cxnLst>
            <a:rect l="0" t="0" r="r" b="b"/>
            <a:pathLst>
              <a:path w="20" h="90">
                <a:moveTo>
                  <a:pt x="0" y="0"/>
                </a:moveTo>
                <a:lnTo>
                  <a:pt x="0" y="0"/>
                </a:lnTo>
                <a:lnTo>
                  <a:pt x="20" y="0"/>
                </a:lnTo>
                <a:lnTo>
                  <a:pt x="20" y="90"/>
                </a:lnTo>
                <a:lnTo>
                  <a:pt x="0" y="90"/>
                </a:lnTo>
                <a:lnTo>
                  <a:pt x="0" y="0"/>
                </a:ln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3" name="Freeform 48"/>
          <p:cNvSpPr>
            <a:spLocks noEditPoints="1"/>
          </p:cNvSpPr>
          <p:nvPr/>
        </p:nvSpPr>
        <p:spPr bwMode="auto">
          <a:xfrm>
            <a:off x="666750" y="3606800"/>
            <a:ext cx="98425" cy="112713"/>
          </a:xfrm>
          <a:custGeom>
            <a:avLst/>
            <a:gdLst>
              <a:gd name="T0" fmla="*/ 73 w 79"/>
              <a:gd name="T1" fmla="*/ 30 h 90"/>
              <a:gd name="T2" fmla="*/ 73 w 79"/>
              <a:gd name="T3" fmla="*/ 30 h 90"/>
              <a:gd name="T4" fmla="*/ 56 w 79"/>
              <a:gd name="T5" fmla="*/ 58 h 90"/>
              <a:gd name="T6" fmla="*/ 79 w 79"/>
              <a:gd name="T7" fmla="*/ 90 h 90"/>
              <a:gd name="T8" fmla="*/ 54 w 79"/>
              <a:gd name="T9" fmla="*/ 90 h 90"/>
              <a:gd name="T10" fmla="*/ 34 w 79"/>
              <a:gd name="T11" fmla="*/ 61 h 90"/>
              <a:gd name="T12" fmla="*/ 20 w 79"/>
              <a:gd name="T13" fmla="*/ 61 h 90"/>
              <a:gd name="T14" fmla="*/ 20 w 79"/>
              <a:gd name="T15" fmla="*/ 90 h 90"/>
              <a:gd name="T16" fmla="*/ 0 w 79"/>
              <a:gd name="T17" fmla="*/ 90 h 90"/>
              <a:gd name="T18" fmla="*/ 0 w 79"/>
              <a:gd name="T19" fmla="*/ 0 h 90"/>
              <a:gd name="T20" fmla="*/ 34 w 79"/>
              <a:gd name="T21" fmla="*/ 0 h 90"/>
              <a:gd name="T22" fmla="*/ 64 w 79"/>
              <a:gd name="T23" fmla="*/ 7 h 90"/>
              <a:gd name="T24" fmla="*/ 73 w 79"/>
              <a:gd name="T25" fmla="*/ 30 h 90"/>
              <a:gd name="T26" fmla="*/ 49 w 79"/>
              <a:gd name="T27" fmla="*/ 41 h 90"/>
              <a:gd name="T28" fmla="*/ 49 w 79"/>
              <a:gd name="T29" fmla="*/ 41 h 90"/>
              <a:gd name="T30" fmla="*/ 53 w 79"/>
              <a:gd name="T31" fmla="*/ 30 h 90"/>
              <a:gd name="T32" fmla="*/ 49 w 79"/>
              <a:gd name="T33" fmla="*/ 20 h 90"/>
              <a:gd name="T34" fmla="*/ 35 w 79"/>
              <a:gd name="T35" fmla="*/ 17 h 90"/>
              <a:gd name="T36" fmla="*/ 20 w 79"/>
              <a:gd name="T37" fmla="*/ 17 h 90"/>
              <a:gd name="T38" fmla="*/ 20 w 79"/>
              <a:gd name="T39" fmla="*/ 44 h 90"/>
              <a:gd name="T40" fmla="*/ 35 w 79"/>
              <a:gd name="T41" fmla="*/ 44 h 90"/>
              <a:gd name="T42" fmla="*/ 49 w 79"/>
              <a:gd name="T43" fmla="*/ 4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0">
                <a:moveTo>
                  <a:pt x="73" y="30"/>
                </a:moveTo>
                <a:lnTo>
                  <a:pt x="73" y="30"/>
                </a:lnTo>
                <a:cubicBezTo>
                  <a:pt x="73" y="44"/>
                  <a:pt x="68" y="54"/>
                  <a:pt x="56" y="58"/>
                </a:cubicBezTo>
                <a:lnTo>
                  <a:pt x="79" y="90"/>
                </a:lnTo>
                <a:lnTo>
                  <a:pt x="54" y="90"/>
                </a:lnTo>
                <a:lnTo>
                  <a:pt x="34" y="61"/>
                </a:lnTo>
                <a:lnTo>
                  <a:pt x="20" y="61"/>
                </a:lnTo>
                <a:lnTo>
                  <a:pt x="20" y="90"/>
                </a:lnTo>
                <a:lnTo>
                  <a:pt x="0" y="90"/>
                </a:lnTo>
                <a:lnTo>
                  <a:pt x="0" y="0"/>
                </a:lnTo>
                <a:lnTo>
                  <a:pt x="34" y="0"/>
                </a:lnTo>
                <a:cubicBezTo>
                  <a:pt x="48" y="0"/>
                  <a:pt x="58" y="2"/>
                  <a:pt x="64" y="7"/>
                </a:cubicBezTo>
                <a:cubicBezTo>
                  <a:pt x="70" y="12"/>
                  <a:pt x="73" y="19"/>
                  <a:pt x="73" y="30"/>
                </a:cubicBezTo>
                <a:close/>
                <a:moveTo>
                  <a:pt x="49" y="41"/>
                </a:moveTo>
                <a:lnTo>
                  <a:pt x="49" y="41"/>
                </a:lnTo>
                <a:cubicBezTo>
                  <a:pt x="52" y="38"/>
                  <a:pt x="53" y="35"/>
                  <a:pt x="53" y="30"/>
                </a:cubicBezTo>
                <a:cubicBezTo>
                  <a:pt x="53" y="25"/>
                  <a:pt x="52" y="22"/>
                  <a:pt x="49" y="20"/>
                </a:cubicBezTo>
                <a:cubicBezTo>
                  <a:pt x="46" y="18"/>
                  <a:pt x="42" y="17"/>
                  <a:pt x="35" y="17"/>
                </a:cubicBezTo>
                <a:lnTo>
                  <a:pt x="20" y="17"/>
                </a:lnTo>
                <a:lnTo>
                  <a:pt x="20" y="44"/>
                </a:lnTo>
                <a:lnTo>
                  <a:pt x="35" y="44"/>
                </a:lnTo>
                <a:cubicBezTo>
                  <a:pt x="42" y="44"/>
                  <a:pt x="47" y="43"/>
                  <a:pt x="49" y="41"/>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4" name="Freeform 49"/>
          <p:cNvSpPr>
            <a:spLocks/>
          </p:cNvSpPr>
          <p:nvPr/>
        </p:nvSpPr>
        <p:spPr bwMode="auto">
          <a:xfrm>
            <a:off x="815975" y="3606800"/>
            <a:ext cx="95250" cy="114300"/>
          </a:xfrm>
          <a:custGeom>
            <a:avLst/>
            <a:gdLst>
              <a:gd name="T0" fmla="*/ 25 w 77"/>
              <a:gd name="T1" fmla="*/ 67 h 91"/>
              <a:gd name="T2" fmla="*/ 25 w 77"/>
              <a:gd name="T3" fmla="*/ 67 h 91"/>
              <a:gd name="T4" fmla="*/ 38 w 77"/>
              <a:gd name="T5" fmla="*/ 73 h 91"/>
              <a:gd name="T6" fmla="*/ 52 w 77"/>
              <a:gd name="T7" fmla="*/ 67 h 91"/>
              <a:gd name="T8" fmla="*/ 57 w 77"/>
              <a:gd name="T9" fmla="*/ 50 h 91"/>
              <a:gd name="T10" fmla="*/ 57 w 77"/>
              <a:gd name="T11" fmla="*/ 0 h 91"/>
              <a:gd name="T12" fmla="*/ 77 w 77"/>
              <a:gd name="T13" fmla="*/ 0 h 91"/>
              <a:gd name="T14" fmla="*/ 77 w 77"/>
              <a:gd name="T15" fmla="*/ 50 h 91"/>
              <a:gd name="T16" fmla="*/ 66 w 77"/>
              <a:gd name="T17" fmla="*/ 81 h 91"/>
              <a:gd name="T18" fmla="*/ 38 w 77"/>
              <a:gd name="T19" fmla="*/ 91 h 91"/>
              <a:gd name="T20" fmla="*/ 10 w 77"/>
              <a:gd name="T21" fmla="*/ 81 h 91"/>
              <a:gd name="T22" fmla="*/ 0 w 77"/>
              <a:gd name="T23" fmla="*/ 50 h 91"/>
              <a:gd name="T24" fmla="*/ 0 w 77"/>
              <a:gd name="T25" fmla="*/ 0 h 91"/>
              <a:gd name="T26" fmla="*/ 20 w 77"/>
              <a:gd name="T27" fmla="*/ 0 h 91"/>
              <a:gd name="T28" fmla="*/ 20 w 77"/>
              <a:gd name="T29" fmla="*/ 50 h 91"/>
              <a:gd name="T30" fmla="*/ 25 w 77"/>
              <a:gd name="T31"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91">
                <a:moveTo>
                  <a:pt x="25" y="67"/>
                </a:moveTo>
                <a:lnTo>
                  <a:pt x="25" y="67"/>
                </a:lnTo>
                <a:cubicBezTo>
                  <a:pt x="28" y="71"/>
                  <a:pt x="33" y="73"/>
                  <a:pt x="38" y="73"/>
                </a:cubicBezTo>
                <a:cubicBezTo>
                  <a:pt x="44" y="73"/>
                  <a:pt x="48" y="71"/>
                  <a:pt x="52" y="67"/>
                </a:cubicBezTo>
                <a:cubicBezTo>
                  <a:pt x="55" y="63"/>
                  <a:pt x="57" y="57"/>
                  <a:pt x="57" y="50"/>
                </a:cubicBezTo>
                <a:lnTo>
                  <a:pt x="57" y="0"/>
                </a:lnTo>
                <a:lnTo>
                  <a:pt x="77" y="0"/>
                </a:lnTo>
                <a:lnTo>
                  <a:pt x="77" y="50"/>
                </a:lnTo>
                <a:cubicBezTo>
                  <a:pt x="77" y="64"/>
                  <a:pt x="73" y="74"/>
                  <a:pt x="66" y="81"/>
                </a:cubicBezTo>
                <a:cubicBezTo>
                  <a:pt x="59" y="88"/>
                  <a:pt x="49" y="91"/>
                  <a:pt x="38" y="91"/>
                </a:cubicBezTo>
                <a:cubicBezTo>
                  <a:pt x="27" y="91"/>
                  <a:pt x="18" y="88"/>
                  <a:pt x="10" y="81"/>
                </a:cubicBezTo>
                <a:cubicBezTo>
                  <a:pt x="3" y="73"/>
                  <a:pt x="0" y="63"/>
                  <a:pt x="0" y="50"/>
                </a:cubicBezTo>
                <a:lnTo>
                  <a:pt x="0" y="0"/>
                </a:lnTo>
                <a:lnTo>
                  <a:pt x="20" y="0"/>
                </a:lnTo>
                <a:lnTo>
                  <a:pt x="20" y="50"/>
                </a:lnTo>
                <a:cubicBezTo>
                  <a:pt x="20" y="57"/>
                  <a:pt x="21" y="63"/>
                  <a:pt x="25" y="67"/>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5" name="Freeform 50"/>
          <p:cNvSpPr>
            <a:spLocks/>
          </p:cNvSpPr>
          <p:nvPr/>
        </p:nvSpPr>
        <p:spPr bwMode="auto">
          <a:xfrm>
            <a:off x="962025" y="3603625"/>
            <a:ext cx="88900" cy="117475"/>
          </a:xfrm>
          <a:custGeom>
            <a:avLst/>
            <a:gdLst>
              <a:gd name="T0" fmla="*/ 28 w 72"/>
              <a:gd name="T1" fmla="*/ 20 h 93"/>
              <a:gd name="T2" fmla="*/ 28 w 72"/>
              <a:gd name="T3" fmla="*/ 20 h 93"/>
              <a:gd name="T4" fmla="*/ 25 w 72"/>
              <a:gd name="T5" fmla="*/ 26 h 93"/>
              <a:gd name="T6" fmla="*/ 28 w 72"/>
              <a:gd name="T7" fmla="*/ 33 h 93"/>
              <a:gd name="T8" fmla="*/ 45 w 72"/>
              <a:gd name="T9" fmla="*/ 38 h 93"/>
              <a:gd name="T10" fmla="*/ 65 w 72"/>
              <a:gd name="T11" fmla="*/ 48 h 93"/>
              <a:gd name="T12" fmla="*/ 72 w 72"/>
              <a:gd name="T13" fmla="*/ 66 h 93"/>
              <a:gd name="T14" fmla="*/ 63 w 72"/>
              <a:gd name="T15" fmla="*/ 86 h 93"/>
              <a:gd name="T16" fmla="*/ 39 w 72"/>
              <a:gd name="T17" fmla="*/ 93 h 93"/>
              <a:gd name="T18" fmla="*/ 0 w 72"/>
              <a:gd name="T19" fmla="*/ 77 h 93"/>
              <a:gd name="T20" fmla="*/ 12 w 72"/>
              <a:gd name="T21" fmla="*/ 63 h 93"/>
              <a:gd name="T22" fmla="*/ 39 w 72"/>
              <a:gd name="T23" fmla="*/ 75 h 93"/>
              <a:gd name="T24" fmla="*/ 48 w 72"/>
              <a:gd name="T25" fmla="*/ 73 h 93"/>
              <a:gd name="T26" fmla="*/ 51 w 72"/>
              <a:gd name="T27" fmla="*/ 67 h 93"/>
              <a:gd name="T28" fmla="*/ 48 w 72"/>
              <a:gd name="T29" fmla="*/ 60 h 93"/>
              <a:gd name="T30" fmla="*/ 34 w 72"/>
              <a:gd name="T31" fmla="*/ 55 h 93"/>
              <a:gd name="T32" fmla="*/ 11 w 72"/>
              <a:gd name="T33" fmla="*/ 46 h 93"/>
              <a:gd name="T34" fmla="*/ 4 w 72"/>
              <a:gd name="T35" fmla="*/ 27 h 93"/>
              <a:gd name="T36" fmla="*/ 13 w 72"/>
              <a:gd name="T37" fmla="*/ 7 h 93"/>
              <a:gd name="T38" fmla="*/ 36 w 72"/>
              <a:gd name="T39" fmla="*/ 0 h 93"/>
              <a:gd name="T40" fmla="*/ 54 w 72"/>
              <a:gd name="T41" fmla="*/ 3 h 93"/>
              <a:gd name="T42" fmla="*/ 70 w 72"/>
              <a:gd name="T43" fmla="*/ 12 h 93"/>
              <a:gd name="T44" fmla="*/ 60 w 72"/>
              <a:gd name="T45" fmla="*/ 26 h 93"/>
              <a:gd name="T46" fmla="*/ 36 w 72"/>
              <a:gd name="T47" fmla="*/ 18 h 93"/>
              <a:gd name="T48" fmla="*/ 28 w 72"/>
              <a:gd name="T49" fmla="*/ 2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93">
                <a:moveTo>
                  <a:pt x="28" y="20"/>
                </a:moveTo>
                <a:lnTo>
                  <a:pt x="28" y="20"/>
                </a:lnTo>
                <a:cubicBezTo>
                  <a:pt x="26" y="22"/>
                  <a:pt x="25" y="24"/>
                  <a:pt x="25" y="26"/>
                </a:cubicBezTo>
                <a:cubicBezTo>
                  <a:pt x="25" y="29"/>
                  <a:pt x="26" y="31"/>
                  <a:pt x="28" y="33"/>
                </a:cubicBezTo>
                <a:cubicBezTo>
                  <a:pt x="31" y="34"/>
                  <a:pt x="36" y="36"/>
                  <a:pt x="45" y="38"/>
                </a:cubicBezTo>
                <a:cubicBezTo>
                  <a:pt x="53" y="40"/>
                  <a:pt x="60" y="43"/>
                  <a:pt x="65" y="48"/>
                </a:cubicBezTo>
                <a:cubicBezTo>
                  <a:pt x="69" y="52"/>
                  <a:pt x="72" y="58"/>
                  <a:pt x="72" y="66"/>
                </a:cubicBezTo>
                <a:cubicBezTo>
                  <a:pt x="72" y="74"/>
                  <a:pt x="69" y="81"/>
                  <a:pt x="63" y="86"/>
                </a:cubicBezTo>
                <a:cubicBezTo>
                  <a:pt x="57" y="91"/>
                  <a:pt x="49" y="93"/>
                  <a:pt x="39" y="93"/>
                </a:cubicBezTo>
                <a:cubicBezTo>
                  <a:pt x="24" y="93"/>
                  <a:pt x="12" y="88"/>
                  <a:pt x="0" y="77"/>
                </a:cubicBezTo>
                <a:lnTo>
                  <a:pt x="12" y="63"/>
                </a:lnTo>
                <a:cubicBezTo>
                  <a:pt x="22" y="71"/>
                  <a:pt x="31" y="75"/>
                  <a:pt x="39" y="75"/>
                </a:cubicBezTo>
                <a:cubicBezTo>
                  <a:pt x="43" y="75"/>
                  <a:pt x="46" y="75"/>
                  <a:pt x="48" y="73"/>
                </a:cubicBezTo>
                <a:cubicBezTo>
                  <a:pt x="50" y="71"/>
                  <a:pt x="51" y="69"/>
                  <a:pt x="51" y="67"/>
                </a:cubicBezTo>
                <a:cubicBezTo>
                  <a:pt x="51" y="64"/>
                  <a:pt x="50" y="62"/>
                  <a:pt x="48" y="60"/>
                </a:cubicBezTo>
                <a:cubicBezTo>
                  <a:pt x="45" y="59"/>
                  <a:pt x="41" y="57"/>
                  <a:pt x="34" y="55"/>
                </a:cubicBezTo>
                <a:cubicBezTo>
                  <a:pt x="24" y="53"/>
                  <a:pt x="16" y="50"/>
                  <a:pt x="11" y="46"/>
                </a:cubicBezTo>
                <a:cubicBezTo>
                  <a:pt x="6" y="42"/>
                  <a:pt x="4" y="35"/>
                  <a:pt x="4" y="27"/>
                </a:cubicBezTo>
                <a:cubicBezTo>
                  <a:pt x="4" y="18"/>
                  <a:pt x="7" y="12"/>
                  <a:pt x="13" y="7"/>
                </a:cubicBezTo>
                <a:cubicBezTo>
                  <a:pt x="19" y="2"/>
                  <a:pt x="27" y="0"/>
                  <a:pt x="36" y="0"/>
                </a:cubicBezTo>
                <a:cubicBezTo>
                  <a:pt x="42" y="0"/>
                  <a:pt x="48" y="1"/>
                  <a:pt x="54" y="3"/>
                </a:cubicBezTo>
                <a:cubicBezTo>
                  <a:pt x="60" y="5"/>
                  <a:pt x="66" y="8"/>
                  <a:pt x="70" y="12"/>
                </a:cubicBezTo>
                <a:lnTo>
                  <a:pt x="60" y="26"/>
                </a:lnTo>
                <a:cubicBezTo>
                  <a:pt x="52" y="21"/>
                  <a:pt x="44" y="18"/>
                  <a:pt x="36" y="18"/>
                </a:cubicBezTo>
                <a:cubicBezTo>
                  <a:pt x="32" y="18"/>
                  <a:pt x="30" y="18"/>
                  <a:pt x="28" y="20"/>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6" name="Freeform 51"/>
          <p:cNvSpPr>
            <a:spLocks/>
          </p:cNvSpPr>
          <p:nvPr/>
        </p:nvSpPr>
        <p:spPr bwMode="auto">
          <a:xfrm>
            <a:off x="1104900" y="3606800"/>
            <a:ext cx="82550" cy="112713"/>
          </a:xfrm>
          <a:custGeom>
            <a:avLst/>
            <a:gdLst>
              <a:gd name="T0" fmla="*/ 65 w 66"/>
              <a:gd name="T1" fmla="*/ 0 h 90"/>
              <a:gd name="T2" fmla="*/ 65 w 66"/>
              <a:gd name="T3" fmla="*/ 0 h 90"/>
              <a:gd name="T4" fmla="*/ 65 w 66"/>
              <a:gd name="T5" fmla="*/ 18 h 90"/>
              <a:gd name="T6" fmla="*/ 20 w 66"/>
              <a:gd name="T7" fmla="*/ 18 h 90"/>
              <a:gd name="T8" fmla="*/ 20 w 66"/>
              <a:gd name="T9" fmla="*/ 36 h 90"/>
              <a:gd name="T10" fmla="*/ 60 w 66"/>
              <a:gd name="T11" fmla="*/ 36 h 90"/>
              <a:gd name="T12" fmla="*/ 60 w 66"/>
              <a:gd name="T13" fmla="*/ 54 h 90"/>
              <a:gd name="T14" fmla="*/ 20 w 66"/>
              <a:gd name="T15" fmla="*/ 54 h 90"/>
              <a:gd name="T16" fmla="*/ 20 w 66"/>
              <a:gd name="T17" fmla="*/ 72 h 90"/>
              <a:gd name="T18" fmla="*/ 66 w 66"/>
              <a:gd name="T19" fmla="*/ 72 h 90"/>
              <a:gd name="T20" fmla="*/ 66 w 66"/>
              <a:gd name="T21" fmla="*/ 90 h 90"/>
              <a:gd name="T22" fmla="*/ 0 w 66"/>
              <a:gd name="T23" fmla="*/ 90 h 90"/>
              <a:gd name="T24" fmla="*/ 0 w 66"/>
              <a:gd name="T25" fmla="*/ 0 h 90"/>
              <a:gd name="T26" fmla="*/ 65 w 66"/>
              <a:gd name="T2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90">
                <a:moveTo>
                  <a:pt x="65" y="0"/>
                </a:moveTo>
                <a:lnTo>
                  <a:pt x="65" y="0"/>
                </a:lnTo>
                <a:lnTo>
                  <a:pt x="65" y="18"/>
                </a:lnTo>
                <a:lnTo>
                  <a:pt x="20" y="18"/>
                </a:lnTo>
                <a:lnTo>
                  <a:pt x="20" y="36"/>
                </a:lnTo>
                <a:lnTo>
                  <a:pt x="60" y="36"/>
                </a:lnTo>
                <a:lnTo>
                  <a:pt x="60" y="54"/>
                </a:lnTo>
                <a:lnTo>
                  <a:pt x="20" y="54"/>
                </a:lnTo>
                <a:lnTo>
                  <a:pt x="20" y="72"/>
                </a:lnTo>
                <a:lnTo>
                  <a:pt x="66" y="72"/>
                </a:lnTo>
                <a:lnTo>
                  <a:pt x="66" y="90"/>
                </a:lnTo>
                <a:lnTo>
                  <a:pt x="0" y="90"/>
                </a:lnTo>
                <a:lnTo>
                  <a:pt x="0" y="0"/>
                </a:lnTo>
                <a:lnTo>
                  <a:pt x="65" y="0"/>
                </a:ln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7" name="Freeform 52"/>
          <p:cNvSpPr>
            <a:spLocks/>
          </p:cNvSpPr>
          <p:nvPr/>
        </p:nvSpPr>
        <p:spPr bwMode="auto">
          <a:xfrm>
            <a:off x="1233488" y="3603625"/>
            <a:ext cx="88900" cy="117475"/>
          </a:xfrm>
          <a:custGeom>
            <a:avLst/>
            <a:gdLst>
              <a:gd name="T0" fmla="*/ 28 w 72"/>
              <a:gd name="T1" fmla="*/ 20 h 93"/>
              <a:gd name="T2" fmla="*/ 28 w 72"/>
              <a:gd name="T3" fmla="*/ 20 h 93"/>
              <a:gd name="T4" fmla="*/ 25 w 72"/>
              <a:gd name="T5" fmla="*/ 26 h 93"/>
              <a:gd name="T6" fmla="*/ 29 w 72"/>
              <a:gd name="T7" fmla="*/ 33 h 93"/>
              <a:gd name="T8" fmla="*/ 45 w 72"/>
              <a:gd name="T9" fmla="*/ 38 h 93"/>
              <a:gd name="T10" fmla="*/ 65 w 72"/>
              <a:gd name="T11" fmla="*/ 48 h 93"/>
              <a:gd name="T12" fmla="*/ 72 w 72"/>
              <a:gd name="T13" fmla="*/ 66 h 93"/>
              <a:gd name="T14" fmla="*/ 63 w 72"/>
              <a:gd name="T15" fmla="*/ 86 h 93"/>
              <a:gd name="T16" fmla="*/ 39 w 72"/>
              <a:gd name="T17" fmla="*/ 93 h 93"/>
              <a:gd name="T18" fmla="*/ 0 w 72"/>
              <a:gd name="T19" fmla="*/ 77 h 93"/>
              <a:gd name="T20" fmla="*/ 12 w 72"/>
              <a:gd name="T21" fmla="*/ 63 h 93"/>
              <a:gd name="T22" fmla="*/ 39 w 72"/>
              <a:gd name="T23" fmla="*/ 75 h 93"/>
              <a:gd name="T24" fmla="*/ 48 w 72"/>
              <a:gd name="T25" fmla="*/ 73 h 93"/>
              <a:gd name="T26" fmla="*/ 51 w 72"/>
              <a:gd name="T27" fmla="*/ 67 h 93"/>
              <a:gd name="T28" fmla="*/ 48 w 72"/>
              <a:gd name="T29" fmla="*/ 60 h 93"/>
              <a:gd name="T30" fmla="*/ 35 w 72"/>
              <a:gd name="T31" fmla="*/ 55 h 93"/>
              <a:gd name="T32" fmla="*/ 12 w 72"/>
              <a:gd name="T33" fmla="*/ 46 h 93"/>
              <a:gd name="T34" fmla="*/ 4 w 72"/>
              <a:gd name="T35" fmla="*/ 27 h 93"/>
              <a:gd name="T36" fmla="*/ 14 w 72"/>
              <a:gd name="T37" fmla="*/ 7 h 93"/>
              <a:gd name="T38" fmla="*/ 37 w 72"/>
              <a:gd name="T39" fmla="*/ 0 h 93"/>
              <a:gd name="T40" fmla="*/ 55 w 72"/>
              <a:gd name="T41" fmla="*/ 3 h 93"/>
              <a:gd name="T42" fmla="*/ 70 w 72"/>
              <a:gd name="T43" fmla="*/ 12 h 93"/>
              <a:gd name="T44" fmla="*/ 60 w 72"/>
              <a:gd name="T45" fmla="*/ 26 h 93"/>
              <a:gd name="T46" fmla="*/ 36 w 72"/>
              <a:gd name="T47" fmla="*/ 18 h 93"/>
              <a:gd name="T48" fmla="*/ 28 w 72"/>
              <a:gd name="T49" fmla="*/ 2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93">
                <a:moveTo>
                  <a:pt x="28" y="20"/>
                </a:moveTo>
                <a:lnTo>
                  <a:pt x="28" y="20"/>
                </a:lnTo>
                <a:cubicBezTo>
                  <a:pt x="26" y="22"/>
                  <a:pt x="25" y="24"/>
                  <a:pt x="25" y="26"/>
                </a:cubicBezTo>
                <a:cubicBezTo>
                  <a:pt x="25" y="29"/>
                  <a:pt x="26" y="31"/>
                  <a:pt x="29" y="33"/>
                </a:cubicBezTo>
                <a:cubicBezTo>
                  <a:pt x="31" y="34"/>
                  <a:pt x="36" y="36"/>
                  <a:pt x="45" y="38"/>
                </a:cubicBezTo>
                <a:cubicBezTo>
                  <a:pt x="54" y="40"/>
                  <a:pt x="60" y="43"/>
                  <a:pt x="65" y="48"/>
                </a:cubicBezTo>
                <a:cubicBezTo>
                  <a:pt x="70" y="52"/>
                  <a:pt x="72" y="58"/>
                  <a:pt x="72" y="66"/>
                </a:cubicBezTo>
                <a:cubicBezTo>
                  <a:pt x="72" y="74"/>
                  <a:pt x="69" y="81"/>
                  <a:pt x="63" y="86"/>
                </a:cubicBezTo>
                <a:cubicBezTo>
                  <a:pt x="57" y="91"/>
                  <a:pt x="49" y="93"/>
                  <a:pt x="39" y="93"/>
                </a:cubicBezTo>
                <a:cubicBezTo>
                  <a:pt x="25" y="93"/>
                  <a:pt x="12" y="88"/>
                  <a:pt x="0" y="77"/>
                </a:cubicBezTo>
                <a:lnTo>
                  <a:pt x="12" y="63"/>
                </a:lnTo>
                <a:cubicBezTo>
                  <a:pt x="22" y="71"/>
                  <a:pt x="31" y="75"/>
                  <a:pt x="39" y="75"/>
                </a:cubicBezTo>
                <a:cubicBezTo>
                  <a:pt x="43" y="75"/>
                  <a:pt x="46" y="75"/>
                  <a:pt x="48" y="73"/>
                </a:cubicBezTo>
                <a:cubicBezTo>
                  <a:pt x="50" y="71"/>
                  <a:pt x="51" y="69"/>
                  <a:pt x="51" y="67"/>
                </a:cubicBezTo>
                <a:cubicBezTo>
                  <a:pt x="51" y="64"/>
                  <a:pt x="50" y="62"/>
                  <a:pt x="48" y="60"/>
                </a:cubicBezTo>
                <a:cubicBezTo>
                  <a:pt x="46" y="59"/>
                  <a:pt x="41" y="57"/>
                  <a:pt x="35" y="55"/>
                </a:cubicBezTo>
                <a:cubicBezTo>
                  <a:pt x="24" y="53"/>
                  <a:pt x="16" y="50"/>
                  <a:pt x="12" y="46"/>
                </a:cubicBezTo>
                <a:cubicBezTo>
                  <a:pt x="7" y="42"/>
                  <a:pt x="4" y="35"/>
                  <a:pt x="4" y="27"/>
                </a:cubicBezTo>
                <a:cubicBezTo>
                  <a:pt x="4" y="18"/>
                  <a:pt x="7" y="12"/>
                  <a:pt x="14" y="7"/>
                </a:cubicBezTo>
                <a:cubicBezTo>
                  <a:pt x="20" y="2"/>
                  <a:pt x="27" y="0"/>
                  <a:pt x="37" y="0"/>
                </a:cubicBezTo>
                <a:cubicBezTo>
                  <a:pt x="43" y="0"/>
                  <a:pt x="49" y="1"/>
                  <a:pt x="55" y="3"/>
                </a:cubicBezTo>
                <a:cubicBezTo>
                  <a:pt x="61" y="5"/>
                  <a:pt x="66" y="8"/>
                  <a:pt x="70" y="12"/>
                </a:cubicBezTo>
                <a:lnTo>
                  <a:pt x="60" y="26"/>
                </a:lnTo>
                <a:cubicBezTo>
                  <a:pt x="52" y="21"/>
                  <a:pt x="44" y="18"/>
                  <a:pt x="36" y="18"/>
                </a:cubicBezTo>
                <a:cubicBezTo>
                  <a:pt x="33" y="18"/>
                  <a:pt x="30" y="18"/>
                  <a:pt x="28" y="20"/>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8" name="Freeform 53"/>
          <p:cNvSpPr>
            <a:spLocks/>
          </p:cNvSpPr>
          <p:nvPr/>
        </p:nvSpPr>
        <p:spPr bwMode="auto">
          <a:xfrm>
            <a:off x="431800" y="3892550"/>
            <a:ext cx="90488" cy="117475"/>
          </a:xfrm>
          <a:custGeom>
            <a:avLst/>
            <a:gdLst>
              <a:gd name="T0" fmla="*/ 28 w 72"/>
              <a:gd name="T1" fmla="*/ 20 h 94"/>
              <a:gd name="T2" fmla="*/ 28 w 72"/>
              <a:gd name="T3" fmla="*/ 20 h 94"/>
              <a:gd name="T4" fmla="*/ 25 w 72"/>
              <a:gd name="T5" fmla="*/ 27 h 94"/>
              <a:gd name="T6" fmla="*/ 28 w 72"/>
              <a:gd name="T7" fmla="*/ 33 h 94"/>
              <a:gd name="T8" fmla="*/ 45 w 72"/>
              <a:gd name="T9" fmla="*/ 38 h 94"/>
              <a:gd name="T10" fmla="*/ 65 w 72"/>
              <a:gd name="T11" fmla="*/ 48 h 94"/>
              <a:gd name="T12" fmla="*/ 72 w 72"/>
              <a:gd name="T13" fmla="*/ 66 h 94"/>
              <a:gd name="T14" fmla="*/ 63 w 72"/>
              <a:gd name="T15" fmla="*/ 86 h 94"/>
              <a:gd name="T16" fmla="*/ 39 w 72"/>
              <a:gd name="T17" fmla="*/ 94 h 94"/>
              <a:gd name="T18" fmla="*/ 0 w 72"/>
              <a:gd name="T19" fmla="*/ 78 h 94"/>
              <a:gd name="T20" fmla="*/ 12 w 72"/>
              <a:gd name="T21" fmla="*/ 63 h 94"/>
              <a:gd name="T22" fmla="*/ 39 w 72"/>
              <a:gd name="T23" fmla="*/ 76 h 94"/>
              <a:gd name="T24" fmla="*/ 48 w 72"/>
              <a:gd name="T25" fmla="*/ 73 h 94"/>
              <a:gd name="T26" fmla="*/ 51 w 72"/>
              <a:gd name="T27" fmla="*/ 67 h 94"/>
              <a:gd name="T28" fmla="*/ 47 w 72"/>
              <a:gd name="T29" fmla="*/ 60 h 94"/>
              <a:gd name="T30" fmla="*/ 34 w 72"/>
              <a:gd name="T31" fmla="*/ 56 h 94"/>
              <a:gd name="T32" fmla="*/ 11 w 72"/>
              <a:gd name="T33" fmla="*/ 46 h 94"/>
              <a:gd name="T34" fmla="*/ 4 w 72"/>
              <a:gd name="T35" fmla="*/ 27 h 94"/>
              <a:gd name="T36" fmla="*/ 13 w 72"/>
              <a:gd name="T37" fmla="*/ 7 h 94"/>
              <a:gd name="T38" fmla="*/ 36 w 72"/>
              <a:gd name="T39" fmla="*/ 0 h 94"/>
              <a:gd name="T40" fmla="*/ 54 w 72"/>
              <a:gd name="T41" fmla="*/ 3 h 94"/>
              <a:gd name="T42" fmla="*/ 70 w 72"/>
              <a:gd name="T43" fmla="*/ 12 h 94"/>
              <a:gd name="T44" fmla="*/ 60 w 72"/>
              <a:gd name="T45" fmla="*/ 27 h 94"/>
              <a:gd name="T46" fmla="*/ 35 w 72"/>
              <a:gd name="T47" fmla="*/ 18 h 94"/>
              <a:gd name="T48" fmla="*/ 28 w 72"/>
              <a:gd name="T49" fmla="*/ 2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94">
                <a:moveTo>
                  <a:pt x="28" y="20"/>
                </a:moveTo>
                <a:lnTo>
                  <a:pt x="28" y="20"/>
                </a:lnTo>
                <a:cubicBezTo>
                  <a:pt x="26" y="22"/>
                  <a:pt x="25" y="24"/>
                  <a:pt x="25" y="27"/>
                </a:cubicBezTo>
                <a:cubicBezTo>
                  <a:pt x="25" y="29"/>
                  <a:pt x="26" y="31"/>
                  <a:pt x="28" y="33"/>
                </a:cubicBezTo>
                <a:cubicBezTo>
                  <a:pt x="31" y="34"/>
                  <a:pt x="36" y="36"/>
                  <a:pt x="45" y="38"/>
                </a:cubicBezTo>
                <a:cubicBezTo>
                  <a:pt x="53" y="40"/>
                  <a:pt x="60" y="44"/>
                  <a:pt x="65" y="48"/>
                </a:cubicBezTo>
                <a:cubicBezTo>
                  <a:pt x="69" y="52"/>
                  <a:pt x="72" y="58"/>
                  <a:pt x="72" y="66"/>
                </a:cubicBezTo>
                <a:cubicBezTo>
                  <a:pt x="72" y="74"/>
                  <a:pt x="69" y="81"/>
                  <a:pt x="63" y="86"/>
                </a:cubicBezTo>
                <a:cubicBezTo>
                  <a:pt x="56" y="91"/>
                  <a:pt x="48" y="94"/>
                  <a:pt x="39" y="94"/>
                </a:cubicBezTo>
                <a:cubicBezTo>
                  <a:pt x="24" y="94"/>
                  <a:pt x="11" y="88"/>
                  <a:pt x="0" y="78"/>
                </a:cubicBezTo>
                <a:lnTo>
                  <a:pt x="12" y="63"/>
                </a:lnTo>
                <a:cubicBezTo>
                  <a:pt x="22" y="71"/>
                  <a:pt x="31" y="76"/>
                  <a:pt x="39" y="76"/>
                </a:cubicBezTo>
                <a:cubicBezTo>
                  <a:pt x="43" y="76"/>
                  <a:pt x="46" y="75"/>
                  <a:pt x="48" y="73"/>
                </a:cubicBezTo>
                <a:cubicBezTo>
                  <a:pt x="50" y="72"/>
                  <a:pt x="51" y="70"/>
                  <a:pt x="51" y="67"/>
                </a:cubicBezTo>
                <a:cubicBezTo>
                  <a:pt x="51" y="64"/>
                  <a:pt x="50" y="62"/>
                  <a:pt x="47" y="60"/>
                </a:cubicBezTo>
                <a:cubicBezTo>
                  <a:pt x="45" y="59"/>
                  <a:pt x="41" y="57"/>
                  <a:pt x="34" y="56"/>
                </a:cubicBezTo>
                <a:cubicBezTo>
                  <a:pt x="24" y="53"/>
                  <a:pt x="16" y="50"/>
                  <a:pt x="11" y="46"/>
                </a:cubicBezTo>
                <a:cubicBezTo>
                  <a:pt x="6" y="42"/>
                  <a:pt x="4" y="36"/>
                  <a:pt x="4" y="27"/>
                </a:cubicBezTo>
                <a:cubicBezTo>
                  <a:pt x="4" y="18"/>
                  <a:pt x="7" y="12"/>
                  <a:pt x="13" y="7"/>
                </a:cubicBezTo>
                <a:cubicBezTo>
                  <a:pt x="19" y="3"/>
                  <a:pt x="27" y="0"/>
                  <a:pt x="36" y="0"/>
                </a:cubicBezTo>
                <a:cubicBezTo>
                  <a:pt x="42" y="0"/>
                  <a:pt x="48" y="1"/>
                  <a:pt x="54" y="3"/>
                </a:cubicBezTo>
                <a:cubicBezTo>
                  <a:pt x="60" y="5"/>
                  <a:pt x="65" y="8"/>
                  <a:pt x="70" y="12"/>
                </a:cubicBezTo>
                <a:lnTo>
                  <a:pt x="60" y="27"/>
                </a:lnTo>
                <a:cubicBezTo>
                  <a:pt x="52" y="21"/>
                  <a:pt x="44" y="18"/>
                  <a:pt x="35" y="18"/>
                </a:cubicBezTo>
                <a:cubicBezTo>
                  <a:pt x="32" y="18"/>
                  <a:pt x="29" y="19"/>
                  <a:pt x="28" y="20"/>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59" name="Freeform 54"/>
          <p:cNvSpPr>
            <a:spLocks noEditPoints="1"/>
          </p:cNvSpPr>
          <p:nvPr/>
        </p:nvSpPr>
        <p:spPr bwMode="auto">
          <a:xfrm>
            <a:off x="574675" y="3894138"/>
            <a:ext cx="88900" cy="115888"/>
          </a:xfrm>
          <a:custGeom>
            <a:avLst/>
            <a:gdLst>
              <a:gd name="T0" fmla="*/ 62 w 71"/>
              <a:gd name="T1" fmla="*/ 8 h 91"/>
              <a:gd name="T2" fmla="*/ 62 w 71"/>
              <a:gd name="T3" fmla="*/ 8 h 91"/>
              <a:gd name="T4" fmla="*/ 71 w 71"/>
              <a:gd name="T5" fmla="*/ 33 h 91"/>
              <a:gd name="T6" fmla="*/ 61 w 71"/>
              <a:gd name="T7" fmla="*/ 58 h 91"/>
              <a:gd name="T8" fmla="*/ 32 w 71"/>
              <a:gd name="T9" fmla="*/ 65 h 91"/>
              <a:gd name="T10" fmla="*/ 20 w 71"/>
              <a:gd name="T11" fmla="*/ 65 h 91"/>
              <a:gd name="T12" fmla="*/ 20 w 71"/>
              <a:gd name="T13" fmla="*/ 91 h 91"/>
              <a:gd name="T14" fmla="*/ 0 w 71"/>
              <a:gd name="T15" fmla="*/ 91 h 91"/>
              <a:gd name="T16" fmla="*/ 0 w 71"/>
              <a:gd name="T17" fmla="*/ 0 h 91"/>
              <a:gd name="T18" fmla="*/ 31 w 71"/>
              <a:gd name="T19" fmla="*/ 0 h 91"/>
              <a:gd name="T20" fmla="*/ 62 w 71"/>
              <a:gd name="T21" fmla="*/ 8 h 91"/>
              <a:gd name="T22" fmla="*/ 47 w 71"/>
              <a:gd name="T23" fmla="*/ 44 h 91"/>
              <a:gd name="T24" fmla="*/ 47 w 71"/>
              <a:gd name="T25" fmla="*/ 44 h 91"/>
              <a:gd name="T26" fmla="*/ 51 w 71"/>
              <a:gd name="T27" fmla="*/ 32 h 91"/>
              <a:gd name="T28" fmla="*/ 46 w 71"/>
              <a:gd name="T29" fmla="*/ 21 h 91"/>
              <a:gd name="T30" fmla="*/ 31 w 71"/>
              <a:gd name="T31" fmla="*/ 18 h 91"/>
              <a:gd name="T32" fmla="*/ 20 w 71"/>
              <a:gd name="T33" fmla="*/ 18 h 91"/>
              <a:gd name="T34" fmla="*/ 20 w 71"/>
              <a:gd name="T35" fmla="*/ 48 h 91"/>
              <a:gd name="T36" fmla="*/ 33 w 71"/>
              <a:gd name="T37" fmla="*/ 48 h 91"/>
              <a:gd name="T38" fmla="*/ 47 w 71"/>
              <a:gd name="T39" fmla="*/ 4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91">
                <a:moveTo>
                  <a:pt x="62" y="8"/>
                </a:moveTo>
                <a:lnTo>
                  <a:pt x="62" y="8"/>
                </a:lnTo>
                <a:cubicBezTo>
                  <a:pt x="68" y="14"/>
                  <a:pt x="71" y="22"/>
                  <a:pt x="71" y="33"/>
                </a:cubicBezTo>
                <a:cubicBezTo>
                  <a:pt x="71" y="44"/>
                  <a:pt x="68" y="52"/>
                  <a:pt x="61" y="58"/>
                </a:cubicBezTo>
                <a:cubicBezTo>
                  <a:pt x="55" y="63"/>
                  <a:pt x="45" y="65"/>
                  <a:pt x="32" y="65"/>
                </a:cubicBezTo>
                <a:lnTo>
                  <a:pt x="20" y="65"/>
                </a:lnTo>
                <a:lnTo>
                  <a:pt x="20" y="91"/>
                </a:lnTo>
                <a:lnTo>
                  <a:pt x="0" y="91"/>
                </a:lnTo>
                <a:lnTo>
                  <a:pt x="0" y="0"/>
                </a:lnTo>
                <a:lnTo>
                  <a:pt x="31" y="0"/>
                </a:lnTo>
                <a:cubicBezTo>
                  <a:pt x="45" y="0"/>
                  <a:pt x="55" y="3"/>
                  <a:pt x="62" y="8"/>
                </a:cubicBezTo>
                <a:close/>
                <a:moveTo>
                  <a:pt x="47" y="44"/>
                </a:moveTo>
                <a:lnTo>
                  <a:pt x="47" y="44"/>
                </a:lnTo>
                <a:cubicBezTo>
                  <a:pt x="49" y="41"/>
                  <a:pt x="51" y="37"/>
                  <a:pt x="51" y="32"/>
                </a:cubicBezTo>
                <a:cubicBezTo>
                  <a:pt x="51" y="27"/>
                  <a:pt x="49" y="23"/>
                  <a:pt x="46" y="21"/>
                </a:cubicBezTo>
                <a:cubicBezTo>
                  <a:pt x="43" y="19"/>
                  <a:pt x="38" y="18"/>
                  <a:pt x="31" y="18"/>
                </a:cubicBezTo>
                <a:lnTo>
                  <a:pt x="20" y="18"/>
                </a:lnTo>
                <a:lnTo>
                  <a:pt x="20" y="48"/>
                </a:lnTo>
                <a:lnTo>
                  <a:pt x="33" y="48"/>
                </a:lnTo>
                <a:cubicBezTo>
                  <a:pt x="40" y="48"/>
                  <a:pt x="45" y="47"/>
                  <a:pt x="47" y="44"/>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0" name="Freeform 55"/>
          <p:cNvSpPr>
            <a:spLocks noEditPoints="1"/>
          </p:cNvSpPr>
          <p:nvPr/>
        </p:nvSpPr>
        <p:spPr bwMode="auto">
          <a:xfrm>
            <a:off x="709613" y="3892550"/>
            <a:ext cx="117475" cy="117475"/>
          </a:xfrm>
          <a:custGeom>
            <a:avLst/>
            <a:gdLst>
              <a:gd name="T0" fmla="*/ 81 w 94"/>
              <a:gd name="T1" fmla="*/ 80 h 93"/>
              <a:gd name="T2" fmla="*/ 81 w 94"/>
              <a:gd name="T3" fmla="*/ 80 h 93"/>
              <a:gd name="T4" fmla="*/ 47 w 94"/>
              <a:gd name="T5" fmla="*/ 93 h 93"/>
              <a:gd name="T6" fmla="*/ 13 w 94"/>
              <a:gd name="T7" fmla="*/ 80 h 93"/>
              <a:gd name="T8" fmla="*/ 0 w 94"/>
              <a:gd name="T9" fmla="*/ 47 h 93"/>
              <a:gd name="T10" fmla="*/ 13 w 94"/>
              <a:gd name="T11" fmla="*/ 14 h 93"/>
              <a:gd name="T12" fmla="*/ 47 w 94"/>
              <a:gd name="T13" fmla="*/ 0 h 93"/>
              <a:gd name="T14" fmla="*/ 81 w 94"/>
              <a:gd name="T15" fmla="*/ 14 h 93"/>
              <a:gd name="T16" fmla="*/ 94 w 94"/>
              <a:gd name="T17" fmla="*/ 47 h 93"/>
              <a:gd name="T18" fmla="*/ 81 w 94"/>
              <a:gd name="T19" fmla="*/ 80 h 93"/>
              <a:gd name="T20" fmla="*/ 74 w 94"/>
              <a:gd name="T21" fmla="*/ 47 h 93"/>
              <a:gd name="T22" fmla="*/ 74 w 94"/>
              <a:gd name="T23" fmla="*/ 47 h 93"/>
              <a:gd name="T24" fmla="*/ 66 w 94"/>
              <a:gd name="T25" fmla="*/ 26 h 93"/>
              <a:gd name="T26" fmla="*/ 47 w 94"/>
              <a:gd name="T27" fmla="*/ 18 h 93"/>
              <a:gd name="T28" fmla="*/ 28 w 94"/>
              <a:gd name="T29" fmla="*/ 26 h 93"/>
              <a:gd name="T30" fmla="*/ 20 w 94"/>
              <a:gd name="T31" fmla="*/ 47 h 93"/>
              <a:gd name="T32" fmla="*/ 28 w 94"/>
              <a:gd name="T33" fmla="*/ 67 h 93"/>
              <a:gd name="T34" fmla="*/ 47 w 94"/>
              <a:gd name="T35" fmla="*/ 76 h 93"/>
              <a:gd name="T36" fmla="*/ 66 w 94"/>
              <a:gd name="T37" fmla="*/ 67 h 93"/>
              <a:gd name="T38" fmla="*/ 74 w 94"/>
              <a:gd name="T39" fmla="*/ 4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3">
                <a:moveTo>
                  <a:pt x="81" y="80"/>
                </a:moveTo>
                <a:lnTo>
                  <a:pt x="81" y="80"/>
                </a:lnTo>
                <a:cubicBezTo>
                  <a:pt x="72" y="89"/>
                  <a:pt x="60" y="93"/>
                  <a:pt x="47" y="93"/>
                </a:cubicBezTo>
                <a:cubicBezTo>
                  <a:pt x="34" y="93"/>
                  <a:pt x="22" y="89"/>
                  <a:pt x="13" y="80"/>
                </a:cubicBezTo>
                <a:cubicBezTo>
                  <a:pt x="4" y="71"/>
                  <a:pt x="0" y="60"/>
                  <a:pt x="0" y="47"/>
                </a:cubicBezTo>
                <a:cubicBezTo>
                  <a:pt x="0" y="34"/>
                  <a:pt x="4" y="23"/>
                  <a:pt x="13" y="14"/>
                </a:cubicBezTo>
                <a:cubicBezTo>
                  <a:pt x="22" y="5"/>
                  <a:pt x="34" y="0"/>
                  <a:pt x="47" y="0"/>
                </a:cubicBezTo>
                <a:cubicBezTo>
                  <a:pt x="60" y="0"/>
                  <a:pt x="72" y="5"/>
                  <a:pt x="81" y="14"/>
                </a:cubicBezTo>
                <a:cubicBezTo>
                  <a:pt x="90" y="23"/>
                  <a:pt x="94" y="34"/>
                  <a:pt x="94" y="47"/>
                </a:cubicBezTo>
                <a:cubicBezTo>
                  <a:pt x="94" y="60"/>
                  <a:pt x="90" y="71"/>
                  <a:pt x="81" y="80"/>
                </a:cubicBezTo>
                <a:close/>
                <a:moveTo>
                  <a:pt x="74" y="47"/>
                </a:moveTo>
                <a:lnTo>
                  <a:pt x="74" y="47"/>
                </a:lnTo>
                <a:cubicBezTo>
                  <a:pt x="74" y="39"/>
                  <a:pt x="71" y="32"/>
                  <a:pt x="66" y="26"/>
                </a:cubicBezTo>
                <a:cubicBezTo>
                  <a:pt x="61" y="21"/>
                  <a:pt x="55" y="18"/>
                  <a:pt x="47" y="18"/>
                </a:cubicBezTo>
                <a:cubicBezTo>
                  <a:pt x="39" y="18"/>
                  <a:pt x="33" y="21"/>
                  <a:pt x="28" y="26"/>
                </a:cubicBezTo>
                <a:cubicBezTo>
                  <a:pt x="23" y="32"/>
                  <a:pt x="20" y="39"/>
                  <a:pt x="20" y="47"/>
                </a:cubicBezTo>
                <a:cubicBezTo>
                  <a:pt x="20" y="55"/>
                  <a:pt x="23" y="62"/>
                  <a:pt x="28" y="67"/>
                </a:cubicBezTo>
                <a:cubicBezTo>
                  <a:pt x="33" y="73"/>
                  <a:pt x="39" y="76"/>
                  <a:pt x="47" y="76"/>
                </a:cubicBezTo>
                <a:cubicBezTo>
                  <a:pt x="55" y="76"/>
                  <a:pt x="61" y="73"/>
                  <a:pt x="66" y="67"/>
                </a:cubicBezTo>
                <a:cubicBezTo>
                  <a:pt x="71" y="62"/>
                  <a:pt x="74" y="55"/>
                  <a:pt x="74" y="47"/>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1" name="Freeform 56"/>
          <p:cNvSpPr>
            <a:spLocks noEditPoints="1"/>
          </p:cNvSpPr>
          <p:nvPr/>
        </p:nvSpPr>
        <p:spPr bwMode="auto">
          <a:xfrm>
            <a:off x="881063" y="3894138"/>
            <a:ext cx="98425" cy="115888"/>
          </a:xfrm>
          <a:custGeom>
            <a:avLst/>
            <a:gdLst>
              <a:gd name="T0" fmla="*/ 73 w 79"/>
              <a:gd name="T1" fmla="*/ 30 h 91"/>
              <a:gd name="T2" fmla="*/ 73 w 79"/>
              <a:gd name="T3" fmla="*/ 30 h 91"/>
              <a:gd name="T4" fmla="*/ 56 w 79"/>
              <a:gd name="T5" fmla="*/ 58 h 91"/>
              <a:gd name="T6" fmla="*/ 79 w 79"/>
              <a:gd name="T7" fmla="*/ 91 h 91"/>
              <a:gd name="T8" fmla="*/ 54 w 79"/>
              <a:gd name="T9" fmla="*/ 91 h 91"/>
              <a:gd name="T10" fmla="*/ 34 w 79"/>
              <a:gd name="T11" fmla="*/ 62 h 91"/>
              <a:gd name="T12" fmla="*/ 20 w 79"/>
              <a:gd name="T13" fmla="*/ 62 h 91"/>
              <a:gd name="T14" fmla="*/ 20 w 79"/>
              <a:gd name="T15" fmla="*/ 91 h 91"/>
              <a:gd name="T16" fmla="*/ 0 w 79"/>
              <a:gd name="T17" fmla="*/ 91 h 91"/>
              <a:gd name="T18" fmla="*/ 0 w 79"/>
              <a:gd name="T19" fmla="*/ 0 h 91"/>
              <a:gd name="T20" fmla="*/ 34 w 79"/>
              <a:gd name="T21" fmla="*/ 0 h 91"/>
              <a:gd name="T22" fmla="*/ 64 w 79"/>
              <a:gd name="T23" fmla="*/ 7 h 91"/>
              <a:gd name="T24" fmla="*/ 73 w 79"/>
              <a:gd name="T25" fmla="*/ 30 h 91"/>
              <a:gd name="T26" fmla="*/ 49 w 79"/>
              <a:gd name="T27" fmla="*/ 41 h 91"/>
              <a:gd name="T28" fmla="*/ 49 w 79"/>
              <a:gd name="T29" fmla="*/ 41 h 91"/>
              <a:gd name="T30" fmla="*/ 53 w 79"/>
              <a:gd name="T31" fmla="*/ 30 h 91"/>
              <a:gd name="T32" fmla="*/ 49 w 79"/>
              <a:gd name="T33" fmla="*/ 20 h 91"/>
              <a:gd name="T34" fmla="*/ 35 w 79"/>
              <a:gd name="T35" fmla="*/ 18 h 91"/>
              <a:gd name="T36" fmla="*/ 20 w 79"/>
              <a:gd name="T37" fmla="*/ 18 h 91"/>
              <a:gd name="T38" fmla="*/ 20 w 79"/>
              <a:gd name="T39" fmla="*/ 44 h 91"/>
              <a:gd name="T40" fmla="*/ 35 w 79"/>
              <a:gd name="T41" fmla="*/ 44 h 91"/>
              <a:gd name="T42" fmla="*/ 49 w 79"/>
              <a:gd name="T43" fmla="*/ 4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1">
                <a:moveTo>
                  <a:pt x="73" y="30"/>
                </a:moveTo>
                <a:lnTo>
                  <a:pt x="73" y="30"/>
                </a:lnTo>
                <a:cubicBezTo>
                  <a:pt x="73" y="45"/>
                  <a:pt x="68" y="54"/>
                  <a:pt x="56" y="58"/>
                </a:cubicBezTo>
                <a:lnTo>
                  <a:pt x="79" y="91"/>
                </a:lnTo>
                <a:lnTo>
                  <a:pt x="54" y="91"/>
                </a:lnTo>
                <a:lnTo>
                  <a:pt x="34" y="62"/>
                </a:lnTo>
                <a:lnTo>
                  <a:pt x="20" y="62"/>
                </a:lnTo>
                <a:lnTo>
                  <a:pt x="20" y="91"/>
                </a:lnTo>
                <a:lnTo>
                  <a:pt x="0" y="91"/>
                </a:lnTo>
                <a:lnTo>
                  <a:pt x="0" y="0"/>
                </a:lnTo>
                <a:lnTo>
                  <a:pt x="34" y="0"/>
                </a:lnTo>
                <a:cubicBezTo>
                  <a:pt x="48" y="0"/>
                  <a:pt x="58" y="3"/>
                  <a:pt x="64" y="7"/>
                </a:cubicBezTo>
                <a:cubicBezTo>
                  <a:pt x="70" y="12"/>
                  <a:pt x="73" y="20"/>
                  <a:pt x="73" y="30"/>
                </a:cubicBezTo>
                <a:close/>
                <a:moveTo>
                  <a:pt x="49" y="41"/>
                </a:moveTo>
                <a:lnTo>
                  <a:pt x="49" y="41"/>
                </a:lnTo>
                <a:cubicBezTo>
                  <a:pt x="52" y="39"/>
                  <a:pt x="53" y="35"/>
                  <a:pt x="53" y="30"/>
                </a:cubicBezTo>
                <a:cubicBezTo>
                  <a:pt x="53" y="25"/>
                  <a:pt x="52" y="22"/>
                  <a:pt x="49" y="20"/>
                </a:cubicBezTo>
                <a:cubicBezTo>
                  <a:pt x="46" y="19"/>
                  <a:pt x="42" y="18"/>
                  <a:pt x="35" y="18"/>
                </a:cubicBezTo>
                <a:lnTo>
                  <a:pt x="20" y="18"/>
                </a:lnTo>
                <a:lnTo>
                  <a:pt x="20" y="44"/>
                </a:lnTo>
                <a:lnTo>
                  <a:pt x="35" y="44"/>
                </a:lnTo>
                <a:cubicBezTo>
                  <a:pt x="42" y="44"/>
                  <a:pt x="47" y="43"/>
                  <a:pt x="49" y="41"/>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2" name="Freeform 57"/>
          <p:cNvSpPr>
            <a:spLocks/>
          </p:cNvSpPr>
          <p:nvPr/>
        </p:nvSpPr>
        <p:spPr bwMode="auto">
          <a:xfrm>
            <a:off x="1030288" y="3894138"/>
            <a:ext cx="80963" cy="115888"/>
          </a:xfrm>
          <a:custGeom>
            <a:avLst/>
            <a:gdLst>
              <a:gd name="T0" fmla="*/ 65 w 66"/>
              <a:gd name="T1" fmla="*/ 0 h 91"/>
              <a:gd name="T2" fmla="*/ 65 w 66"/>
              <a:gd name="T3" fmla="*/ 0 h 91"/>
              <a:gd name="T4" fmla="*/ 65 w 66"/>
              <a:gd name="T5" fmla="*/ 18 h 91"/>
              <a:gd name="T6" fmla="*/ 20 w 66"/>
              <a:gd name="T7" fmla="*/ 18 h 91"/>
              <a:gd name="T8" fmla="*/ 20 w 66"/>
              <a:gd name="T9" fmla="*/ 37 h 91"/>
              <a:gd name="T10" fmla="*/ 60 w 66"/>
              <a:gd name="T11" fmla="*/ 37 h 91"/>
              <a:gd name="T12" fmla="*/ 60 w 66"/>
              <a:gd name="T13" fmla="*/ 54 h 91"/>
              <a:gd name="T14" fmla="*/ 20 w 66"/>
              <a:gd name="T15" fmla="*/ 54 h 91"/>
              <a:gd name="T16" fmla="*/ 20 w 66"/>
              <a:gd name="T17" fmla="*/ 73 h 91"/>
              <a:gd name="T18" fmla="*/ 66 w 66"/>
              <a:gd name="T19" fmla="*/ 73 h 91"/>
              <a:gd name="T20" fmla="*/ 66 w 66"/>
              <a:gd name="T21" fmla="*/ 91 h 91"/>
              <a:gd name="T22" fmla="*/ 0 w 66"/>
              <a:gd name="T23" fmla="*/ 91 h 91"/>
              <a:gd name="T24" fmla="*/ 0 w 66"/>
              <a:gd name="T25" fmla="*/ 0 h 91"/>
              <a:gd name="T26" fmla="*/ 65 w 66"/>
              <a:gd name="T2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91">
                <a:moveTo>
                  <a:pt x="65" y="0"/>
                </a:moveTo>
                <a:lnTo>
                  <a:pt x="65" y="0"/>
                </a:lnTo>
                <a:lnTo>
                  <a:pt x="65" y="18"/>
                </a:lnTo>
                <a:lnTo>
                  <a:pt x="20" y="18"/>
                </a:lnTo>
                <a:lnTo>
                  <a:pt x="20" y="37"/>
                </a:lnTo>
                <a:lnTo>
                  <a:pt x="60" y="37"/>
                </a:lnTo>
                <a:lnTo>
                  <a:pt x="60" y="54"/>
                </a:lnTo>
                <a:lnTo>
                  <a:pt x="20" y="54"/>
                </a:lnTo>
                <a:lnTo>
                  <a:pt x="20" y="73"/>
                </a:lnTo>
                <a:lnTo>
                  <a:pt x="66" y="73"/>
                </a:lnTo>
                <a:lnTo>
                  <a:pt x="66" y="91"/>
                </a:lnTo>
                <a:lnTo>
                  <a:pt x="0" y="91"/>
                </a:lnTo>
                <a:lnTo>
                  <a:pt x="0" y="0"/>
                </a:lnTo>
                <a:lnTo>
                  <a:pt x="65" y="0"/>
                </a:ln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3" name="Freeform 58"/>
          <p:cNvSpPr>
            <a:spLocks/>
          </p:cNvSpPr>
          <p:nvPr/>
        </p:nvSpPr>
        <p:spPr bwMode="auto">
          <a:xfrm>
            <a:off x="1158875" y="3892550"/>
            <a:ext cx="88900" cy="117475"/>
          </a:xfrm>
          <a:custGeom>
            <a:avLst/>
            <a:gdLst>
              <a:gd name="T0" fmla="*/ 27 w 71"/>
              <a:gd name="T1" fmla="*/ 20 h 94"/>
              <a:gd name="T2" fmla="*/ 27 w 71"/>
              <a:gd name="T3" fmla="*/ 20 h 94"/>
              <a:gd name="T4" fmla="*/ 24 w 71"/>
              <a:gd name="T5" fmla="*/ 27 h 94"/>
              <a:gd name="T6" fmla="*/ 28 w 71"/>
              <a:gd name="T7" fmla="*/ 33 h 94"/>
              <a:gd name="T8" fmla="*/ 44 w 71"/>
              <a:gd name="T9" fmla="*/ 38 h 94"/>
              <a:gd name="T10" fmla="*/ 64 w 71"/>
              <a:gd name="T11" fmla="*/ 48 h 94"/>
              <a:gd name="T12" fmla="*/ 71 w 71"/>
              <a:gd name="T13" fmla="*/ 66 h 94"/>
              <a:gd name="T14" fmla="*/ 62 w 71"/>
              <a:gd name="T15" fmla="*/ 86 h 94"/>
              <a:gd name="T16" fmla="*/ 38 w 71"/>
              <a:gd name="T17" fmla="*/ 94 h 94"/>
              <a:gd name="T18" fmla="*/ 0 w 71"/>
              <a:gd name="T19" fmla="*/ 78 h 94"/>
              <a:gd name="T20" fmla="*/ 12 w 71"/>
              <a:gd name="T21" fmla="*/ 63 h 94"/>
              <a:gd name="T22" fmla="*/ 39 w 71"/>
              <a:gd name="T23" fmla="*/ 76 h 94"/>
              <a:gd name="T24" fmla="*/ 47 w 71"/>
              <a:gd name="T25" fmla="*/ 73 h 94"/>
              <a:gd name="T26" fmla="*/ 50 w 71"/>
              <a:gd name="T27" fmla="*/ 67 h 94"/>
              <a:gd name="T28" fmla="*/ 47 w 71"/>
              <a:gd name="T29" fmla="*/ 60 h 94"/>
              <a:gd name="T30" fmla="*/ 34 w 71"/>
              <a:gd name="T31" fmla="*/ 56 h 94"/>
              <a:gd name="T32" fmla="*/ 11 w 71"/>
              <a:gd name="T33" fmla="*/ 46 h 94"/>
              <a:gd name="T34" fmla="*/ 3 w 71"/>
              <a:gd name="T35" fmla="*/ 27 h 94"/>
              <a:gd name="T36" fmla="*/ 13 w 71"/>
              <a:gd name="T37" fmla="*/ 7 h 94"/>
              <a:gd name="T38" fmla="*/ 36 w 71"/>
              <a:gd name="T39" fmla="*/ 0 h 94"/>
              <a:gd name="T40" fmla="*/ 54 w 71"/>
              <a:gd name="T41" fmla="*/ 3 h 94"/>
              <a:gd name="T42" fmla="*/ 70 w 71"/>
              <a:gd name="T43" fmla="*/ 12 h 94"/>
              <a:gd name="T44" fmla="*/ 59 w 71"/>
              <a:gd name="T45" fmla="*/ 27 h 94"/>
              <a:gd name="T46" fmla="*/ 35 w 71"/>
              <a:gd name="T47" fmla="*/ 18 h 94"/>
              <a:gd name="T48" fmla="*/ 27 w 71"/>
              <a:gd name="T49" fmla="*/ 2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4">
                <a:moveTo>
                  <a:pt x="27" y="20"/>
                </a:moveTo>
                <a:lnTo>
                  <a:pt x="27" y="20"/>
                </a:lnTo>
                <a:cubicBezTo>
                  <a:pt x="25" y="22"/>
                  <a:pt x="24" y="24"/>
                  <a:pt x="24" y="27"/>
                </a:cubicBezTo>
                <a:cubicBezTo>
                  <a:pt x="24" y="29"/>
                  <a:pt x="25" y="31"/>
                  <a:pt x="28" y="33"/>
                </a:cubicBezTo>
                <a:cubicBezTo>
                  <a:pt x="30" y="34"/>
                  <a:pt x="36" y="36"/>
                  <a:pt x="44" y="38"/>
                </a:cubicBezTo>
                <a:cubicBezTo>
                  <a:pt x="53" y="40"/>
                  <a:pt x="59" y="44"/>
                  <a:pt x="64" y="48"/>
                </a:cubicBezTo>
                <a:cubicBezTo>
                  <a:pt x="69" y="52"/>
                  <a:pt x="71" y="58"/>
                  <a:pt x="71" y="66"/>
                </a:cubicBezTo>
                <a:cubicBezTo>
                  <a:pt x="71" y="74"/>
                  <a:pt x="68" y="81"/>
                  <a:pt x="62" y="86"/>
                </a:cubicBezTo>
                <a:cubicBezTo>
                  <a:pt x="56" y="91"/>
                  <a:pt x="48" y="94"/>
                  <a:pt x="38" y="94"/>
                </a:cubicBezTo>
                <a:cubicBezTo>
                  <a:pt x="24" y="94"/>
                  <a:pt x="11" y="88"/>
                  <a:pt x="0" y="78"/>
                </a:cubicBezTo>
                <a:lnTo>
                  <a:pt x="12" y="63"/>
                </a:lnTo>
                <a:cubicBezTo>
                  <a:pt x="21" y="71"/>
                  <a:pt x="30" y="76"/>
                  <a:pt x="39" y="76"/>
                </a:cubicBezTo>
                <a:cubicBezTo>
                  <a:pt x="42" y="76"/>
                  <a:pt x="45" y="75"/>
                  <a:pt x="47" y="73"/>
                </a:cubicBezTo>
                <a:cubicBezTo>
                  <a:pt x="49" y="72"/>
                  <a:pt x="50" y="70"/>
                  <a:pt x="50" y="67"/>
                </a:cubicBezTo>
                <a:cubicBezTo>
                  <a:pt x="50" y="64"/>
                  <a:pt x="49" y="62"/>
                  <a:pt x="47" y="60"/>
                </a:cubicBezTo>
                <a:cubicBezTo>
                  <a:pt x="45" y="59"/>
                  <a:pt x="40" y="57"/>
                  <a:pt x="34" y="56"/>
                </a:cubicBezTo>
                <a:cubicBezTo>
                  <a:pt x="23" y="53"/>
                  <a:pt x="16" y="50"/>
                  <a:pt x="11" y="46"/>
                </a:cubicBezTo>
                <a:cubicBezTo>
                  <a:pt x="6" y="42"/>
                  <a:pt x="3" y="36"/>
                  <a:pt x="3" y="27"/>
                </a:cubicBezTo>
                <a:cubicBezTo>
                  <a:pt x="3" y="18"/>
                  <a:pt x="6" y="12"/>
                  <a:pt x="13" y="7"/>
                </a:cubicBezTo>
                <a:cubicBezTo>
                  <a:pt x="19" y="3"/>
                  <a:pt x="26" y="0"/>
                  <a:pt x="36" y="0"/>
                </a:cubicBezTo>
                <a:cubicBezTo>
                  <a:pt x="42" y="0"/>
                  <a:pt x="48" y="1"/>
                  <a:pt x="54" y="3"/>
                </a:cubicBezTo>
                <a:cubicBezTo>
                  <a:pt x="60" y="5"/>
                  <a:pt x="65" y="8"/>
                  <a:pt x="70" y="12"/>
                </a:cubicBezTo>
                <a:lnTo>
                  <a:pt x="59" y="27"/>
                </a:lnTo>
                <a:cubicBezTo>
                  <a:pt x="51" y="21"/>
                  <a:pt x="43" y="18"/>
                  <a:pt x="35" y="18"/>
                </a:cubicBezTo>
                <a:cubicBezTo>
                  <a:pt x="32" y="18"/>
                  <a:pt x="29" y="19"/>
                  <a:pt x="27" y="20"/>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4" name="Freeform 59"/>
          <p:cNvSpPr>
            <a:spLocks/>
          </p:cNvSpPr>
          <p:nvPr/>
        </p:nvSpPr>
        <p:spPr bwMode="auto">
          <a:xfrm>
            <a:off x="434975" y="4189413"/>
            <a:ext cx="77788" cy="112713"/>
          </a:xfrm>
          <a:custGeom>
            <a:avLst/>
            <a:gdLst>
              <a:gd name="T0" fmla="*/ 62 w 62"/>
              <a:gd name="T1" fmla="*/ 0 h 90"/>
              <a:gd name="T2" fmla="*/ 62 w 62"/>
              <a:gd name="T3" fmla="*/ 0 h 90"/>
              <a:gd name="T4" fmla="*/ 62 w 62"/>
              <a:gd name="T5" fmla="*/ 17 h 90"/>
              <a:gd name="T6" fmla="*/ 20 w 62"/>
              <a:gd name="T7" fmla="*/ 17 h 90"/>
              <a:gd name="T8" fmla="*/ 20 w 62"/>
              <a:gd name="T9" fmla="*/ 37 h 90"/>
              <a:gd name="T10" fmla="*/ 60 w 62"/>
              <a:gd name="T11" fmla="*/ 37 h 90"/>
              <a:gd name="T12" fmla="*/ 60 w 62"/>
              <a:gd name="T13" fmla="*/ 55 h 90"/>
              <a:gd name="T14" fmla="*/ 20 w 62"/>
              <a:gd name="T15" fmla="*/ 55 h 90"/>
              <a:gd name="T16" fmla="*/ 20 w 62"/>
              <a:gd name="T17" fmla="*/ 90 h 90"/>
              <a:gd name="T18" fmla="*/ 0 w 62"/>
              <a:gd name="T19" fmla="*/ 90 h 90"/>
              <a:gd name="T20" fmla="*/ 0 w 62"/>
              <a:gd name="T21" fmla="*/ 0 h 90"/>
              <a:gd name="T22" fmla="*/ 62 w 62"/>
              <a:gd name="T2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90">
                <a:moveTo>
                  <a:pt x="62" y="0"/>
                </a:moveTo>
                <a:lnTo>
                  <a:pt x="62" y="0"/>
                </a:lnTo>
                <a:lnTo>
                  <a:pt x="62" y="17"/>
                </a:lnTo>
                <a:lnTo>
                  <a:pt x="20" y="17"/>
                </a:lnTo>
                <a:lnTo>
                  <a:pt x="20" y="37"/>
                </a:lnTo>
                <a:lnTo>
                  <a:pt x="60" y="37"/>
                </a:lnTo>
                <a:lnTo>
                  <a:pt x="60" y="55"/>
                </a:lnTo>
                <a:lnTo>
                  <a:pt x="20" y="55"/>
                </a:lnTo>
                <a:lnTo>
                  <a:pt x="20" y="90"/>
                </a:lnTo>
                <a:lnTo>
                  <a:pt x="0" y="90"/>
                </a:lnTo>
                <a:lnTo>
                  <a:pt x="0" y="0"/>
                </a:lnTo>
                <a:lnTo>
                  <a:pt x="62" y="0"/>
                </a:ln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5" name="Freeform 60"/>
          <p:cNvSpPr>
            <a:spLocks/>
          </p:cNvSpPr>
          <p:nvPr/>
        </p:nvSpPr>
        <p:spPr bwMode="auto">
          <a:xfrm>
            <a:off x="565150" y="4189413"/>
            <a:ext cx="95250" cy="114300"/>
          </a:xfrm>
          <a:custGeom>
            <a:avLst/>
            <a:gdLst>
              <a:gd name="T0" fmla="*/ 25 w 77"/>
              <a:gd name="T1" fmla="*/ 67 h 91"/>
              <a:gd name="T2" fmla="*/ 25 w 77"/>
              <a:gd name="T3" fmla="*/ 67 h 91"/>
              <a:gd name="T4" fmla="*/ 38 w 77"/>
              <a:gd name="T5" fmla="*/ 73 h 91"/>
              <a:gd name="T6" fmla="*/ 52 w 77"/>
              <a:gd name="T7" fmla="*/ 67 h 91"/>
              <a:gd name="T8" fmla="*/ 57 w 77"/>
              <a:gd name="T9" fmla="*/ 50 h 91"/>
              <a:gd name="T10" fmla="*/ 57 w 77"/>
              <a:gd name="T11" fmla="*/ 0 h 91"/>
              <a:gd name="T12" fmla="*/ 77 w 77"/>
              <a:gd name="T13" fmla="*/ 0 h 91"/>
              <a:gd name="T14" fmla="*/ 77 w 77"/>
              <a:gd name="T15" fmla="*/ 50 h 91"/>
              <a:gd name="T16" fmla="*/ 66 w 77"/>
              <a:gd name="T17" fmla="*/ 80 h 91"/>
              <a:gd name="T18" fmla="*/ 38 w 77"/>
              <a:gd name="T19" fmla="*/ 91 h 91"/>
              <a:gd name="T20" fmla="*/ 11 w 77"/>
              <a:gd name="T21" fmla="*/ 80 h 91"/>
              <a:gd name="T22" fmla="*/ 0 w 77"/>
              <a:gd name="T23" fmla="*/ 50 h 91"/>
              <a:gd name="T24" fmla="*/ 0 w 77"/>
              <a:gd name="T25" fmla="*/ 0 h 91"/>
              <a:gd name="T26" fmla="*/ 20 w 77"/>
              <a:gd name="T27" fmla="*/ 0 h 91"/>
              <a:gd name="T28" fmla="*/ 20 w 77"/>
              <a:gd name="T29" fmla="*/ 50 h 91"/>
              <a:gd name="T30" fmla="*/ 25 w 77"/>
              <a:gd name="T31"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91">
                <a:moveTo>
                  <a:pt x="25" y="67"/>
                </a:moveTo>
                <a:lnTo>
                  <a:pt x="25" y="67"/>
                </a:lnTo>
                <a:cubicBezTo>
                  <a:pt x="28" y="71"/>
                  <a:pt x="33" y="73"/>
                  <a:pt x="38" y="73"/>
                </a:cubicBezTo>
                <a:cubicBezTo>
                  <a:pt x="44" y="73"/>
                  <a:pt x="49" y="71"/>
                  <a:pt x="52" y="67"/>
                </a:cubicBezTo>
                <a:cubicBezTo>
                  <a:pt x="55" y="63"/>
                  <a:pt x="57" y="57"/>
                  <a:pt x="57" y="50"/>
                </a:cubicBezTo>
                <a:lnTo>
                  <a:pt x="57" y="0"/>
                </a:lnTo>
                <a:lnTo>
                  <a:pt x="77" y="0"/>
                </a:lnTo>
                <a:lnTo>
                  <a:pt x="77" y="50"/>
                </a:lnTo>
                <a:cubicBezTo>
                  <a:pt x="77" y="63"/>
                  <a:pt x="73" y="73"/>
                  <a:pt x="66" y="80"/>
                </a:cubicBezTo>
                <a:cubicBezTo>
                  <a:pt x="59" y="87"/>
                  <a:pt x="50" y="91"/>
                  <a:pt x="38" y="91"/>
                </a:cubicBezTo>
                <a:cubicBezTo>
                  <a:pt x="27" y="91"/>
                  <a:pt x="18" y="87"/>
                  <a:pt x="11" y="80"/>
                </a:cubicBezTo>
                <a:cubicBezTo>
                  <a:pt x="3" y="73"/>
                  <a:pt x="0" y="63"/>
                  <a:pt x="0" y="50"/>
                </a:cubicBezTo>
                <a:lnTo>
                  <a:pt x="0" y="0"/>
                </a:lnTo>
                <a:lnTo>
                  <a:pt x="20" y="0"/>
                </a:lnTo>
                <a:lnTo>
                  <a:pt x="20" y="50"/>
                </a:lnTo>
                <a:cubicBezTo>
                  <a:pt x="20" y="57"/>
                  <a:pt x="21" y="63"/>
                  <a:pt x="25" y="67"/>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6" name="Freeform 61"/>
          <p:cNvSpPr>
            <a:spLocks/>
          </p:cNvSpPr>
          <p:nvPr/>
        </p:nvSpPr>
        <p:spPr bwMode="auto">
          <a:xfrm>
            <a:off x="719138" y="4189413"/>
            <a:ext cx="103188" cy="112713"/>
          </a:xfrm>
          <a:custGeom>
            <a:avLst/>
            <a:gdLst>
              <a:gd name="T0" fmla="*/ 63 w 83"/>
              <a:gd name="T1" fmla="*/ 0 h 90"/>
              <a:gd name="T2" fmla="*/ 63 w 83"/>
              <a:gd name="T3" fmla="*/ 0 h 90"/>
              <a:gd name="T4" fmla="*/ 83 w 83"/>
              <a:gd name="T5" fmla="*/ 0 h 90"/>
              <a:gd name="T6" fmla="*/ 83 w 83"/>
              <a:gd name="T7" fmla="*/ 90 h 90"/>
              <a:gd name="T8" fmla="*/ 63 w 83"/>
              <a:gd name="T9" fmla="*/ 90 h 90"/>
              <a:gd name="T10" fmla="*/ 20 w 83"/>
              <a:gd name="T11" fmla="*/ 33 h 90"/>
              <a:gd name="T12" fmla="*/ 20 w 83"/>
              <a:gd name="T13" fmla="*/ 90 h 90"/>
              <a:gd name="T14" fmla="*/ 0 w 83"/>
              <a:gd name="T15" fmla="*/ 90 h 90"/>
              <a:gd name="T16" fmla="*/ 0 w 83"/>
              <a:gd name="T17" fmla="*/ 0 h 90"/>
              <a:gd name="T18" fmla="*/ 18 w 83"/>
              <a:gd name="T19" fmla="*/ 0 h 90"/>
              <a:gd name="T20" fmla="*/ 63 w 83"/>
              <a:gd name="T21" fmla="*/ 58 h 90"/>
              <a:gd name="T22" fmla="*/ 63 w 83"/>
              <a:gd name="T2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90">
                <a:moveTo>
                  <a:pt x="63" y="0"/>
                </a:moveTo>
                <a:lnTo>
                  <a:pt x="63" y="0"/>
                </a:lnTo>
                <a:lnTo>
                  <a:pt x="83" y="0"/>
                </a:lnTo>
                <a:lnTo>
                  <a:pt x="83" y="90"/>
                </a:lnTo>
                <a:lnTo>
                  <a:pt x="63" y="90"/>
                </a:lnTo>
                <a:lnTo>
                  <a:pt x="20" y="33"/>
                </a:lnTo>
                <a:lnTo>
                  <a:pt x="20" y="90"/>
                </a:lnTo>
                <a:lnTo>
                  <a:pt x="0" y="90"/>
                </a:lnTo>
                <a:lnTo>
                  <a:pt x="0" y="0"/>
                </a:lnTo>
                <a:lnTo>
                  <a:pt x="18" y="0"/>
                </a:lnTo>
                <a:lnTo>
                  <a:pt x="63" y="58"/>
                </a:lnTo>
                <a:lnTo>
                  <a:pt x="63" y="0"/>
                </a:ln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7" name="Freeform 62"/>
          <p:cNvSpPr>
            <a:spLocks/>
          </p:cNvSpPr>
          <p:nvPr/>
        </p:nvSpPr>
        <p:spPr bwMode="auto">
          <a:xfrm>
            <a:off x="876300" y="4186238"/>
            <a:ext cx="104775" cy="117475"/>
          </a:xfrm>
          <a:custGeom>
            <a:avLst/>
            <a:gdLst>
              <a:gd name="T0" fmla="*/ 63 w 84"/>
              <a:gd name="T1" fmla="*/ 46 h 93"/>
              <a:gd name="T2" fmla="*/ 63 w 84"/>
              <a:gd name="T3" fmla="*/ 46 h 93"/>
              <a:gd name="T4" fmla="*/ 84 w 84"/>
              <a:gd name="T5" fmla="*/ 46 h 93"/>
              <a:gd name="T6" fmla="*/ 84 w 84"/>
              <a:gd name="T7" fmla="*/ 78 h 93"/>
              <a:gd name="T8" fmla="*/ 47 w 84"/>
              <a:gd name="T9" fmla="*/ 93 h 93"/>
              <a:gd name="T10" fmla="*/ 13 w 84"/>
              <a:gd name="T11" fmla="*/ 80 h 93"/>
              <a:gd name="T12" fmla="*/ 0 w 84"/>
              <a:gd name="T13" fmla="*/ 47 h 93"/>
              <a:gd name="T14" fmla="*/ 13 w 84"/>
              <a:gd name="T15" fmla="*/ 13 h 93"/>
              <a:gd name="T16" fmla="*/ 47 w 84"/>
              <a:gd name="T17" fmla="*/ 0 h 93"/>
              <a:gd name="T18" fmla="*/ 80 w 84"/>
              <a:gd name="T19" fmla="*/ 12 h 93"/>
              <a:gd name="T20" fmla="*/ 70 w 84"/>
              <a:gd name="T21" fmla="*/ 28 h 93"/>
              <a:gd name="T22" fmla="*/ 59 w 84"/>
              <a:gd name="T23" fmla="*/ 20 h 93"/>
              <a:gd name="T24" fmla="*/ 48 w 84"/>
              <a:gd name="T25" fmla="*/ 18 h 93"/>
              <a:gd name="T26" fmla="*/ 28 w 84"/>
              <a:gd name="T27" fmla="*/ 26 h 93"/>
              <a:gd name="T28" fmla="*/ 20 w 84"/>
              <a:gd name="T29" fmla="*/ 47 h 93"/>
              <a:gd name="T30" fmla="*/ 28 w 84"/>
              <a:gd name="T31" fmla="*/ 67 h 93"/>
              <a:gd name="T32" fmla="*/ 46 w 84"/>
              <a:gd name="T33" fmla="*/ 75 h 93"/>
              <a:gd name="T34" fmla="*/ 63 w 84"/>
              <a:gd name="T35" fmla="*/ 71 h 93"/>
              <a:gd name="T36" fmla="*/ 63 w 84"/>
              <a:gd name="T37" fmla="*/ 4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93">
                <a:moveTo>
                  <a:pt x="63" y="46"/>
                </a:moveTo>
                <a:lnTo>
                  <a:pt x="63" y="46"/>
                </a:lnTo>
                <a:lnTo>
                  <a:pt x="84" y="46"/>
                </a:lnTo>
                <a:lnTo>
                  <a:pt x="84" y="78"/>
                </a:lnTo>
                <a:cubicBezTo>
                  <a:pt x="75" y="88"/>
                  <a:pt x="62" y="93"/>
                  <a:pt x="47" y="93"/>
                </a:cubicBezTo>
                <a:cubicBezTo>
                  <a:pt x="33" y="93"/>
                  <a:pt x="22" y="89"/>
                  <a:pt x="13" y="80"/>
                </a:cubicBezTo>
                <a:cubicBezTo>
                  <a:pt x="4" y="71"/>
                  <a:pt x="0" y="60"/>
                  <a:pt x="0" y="47"/>
                </a:cubicBezTo>
                <a:cubicBezTo>
                  <a:pt x="0" y="33"/>
                  <a:pt x="4" y="22"/>
                  <a:pt x="13" y="13"/>
                </a:cubicBezTo>
                <a:cubicBezTo>
                  <a:pt x="23" y="4"/>
                  <a:pt x="34" y="0"/>
                  <a:pt x="47" y="0"/>
                </a:cubicBezTo>
                <a:cubicBezTo>
                  <a:pt x="60" y="0"/>
                  <a:pt x="71" y="4"/>
                  <a:pt x="80" y="12"/>
                </a:cubicBezTo>
                <a:lnTo>
                  <a:pt x="70" y="28"/>
                </a:lnTo>
                <a:cubicBezTo>
                  <a:pt x="66" y="24"/>
                  <a:pt x="62" y="22"/>
                  <a:pt x="59" y="20"/>
                </a:cubicBezTo>
                <a:cubicBezTo>
                  <a:pt x="55" y="19"/>
                  <a:pt x="52" y="18"/>
                  <a:pt x="48" y="18"/>
                </a:cubicBezTo>
                <a:cubicBezTo>
                  <a:pt x="40" y="18"/>
                  <a:pt x="34" y="21"/>
                  <a:pt x="28" y="26"/>
                </a:cubicBezTo>
                <a:cubicBezTo>
                  <a:pt x="23" y="31"/>
                  <a:pt x="20" y="38"/>
                  <a:pt x="20" y="47"/>
                </a:cubicBezTo>
                <a:cubicBezTo>
                  <a:pt x="20" y="55"/>
                  <a:pt x="23" y="62"/>
                  <a:pt x="28" y="67"/>
                </a:cubicBezTo>
                <a:cubicBezTo>
                  <a:pt x="33" y="72"/>
                  <a:pt x="39" y="75"/>
                  <a:pt x="46" y="75"/>
                </a:cubicBezTo>
                <a:cubicBezTo>
                  <a:pt x="53" y="75"/>
                  <a:pt x="59" y="73"/>
                  <a:pt x="63" y="71"/>
                </a:cubicBezTo>
                <a:lnTo>
                  <a:pt x="63" y="46"/>
                </a:ln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8" name="Freeform 63"/>
          <p:cNvSpPr>
            <a:spLocks/>
          </p:cNvSpPr>
          <p:nvPr/>
        </p:nvSpPr>
        <p:spPr bwMode="auto">
          <a:xfrm>
            <a:off x="1033463" y="4189413"/>
            <a:ext cx="95250" cy="114300"/>
          </a:xfrm>
          <a:custGeom>
            <a:avLst/>
            <a:gdLst>
              <a:gd name="T0" fmla="*/ 25 w 77"/>
              <a:gd name="T1" fmla="*/ 67 h 91"/>
              <a:gd name="T2" fmla="*/ 25 w 77"/>
              <a:gd name="T3" fmla="*/ 67 h 91"/>
              <a:gd name="T4" fmla="*/ 39 w 77"/>
              <a:gd name="T5" fmla="*/ 73 h 91"/>
              <a:gd name="T6" fmla="*/ 52 w 77"/>
              <a:gd name="T7" fmla="*/ 67 h 91"/>
              <a:gd name="T8" fmla="*/ 57 w 77"/>
              <a:gd name="T9" fmla="*/ 50 h 91"/>
              <a:gd name="T10" fmla="*/ 57 w 77"/>
              <a:gd name="T11" fmla="*/ 0 h 91"/>
              <a:gd name="T12" fmla="*/ 77 w 77"/>
              <a:gd name="T13" fmla="*/ 0 h 91"/>
              <a:gd name="T14" fmla="*/ 77 w 77"/>
              <a:gd name="T15" fmla="*/ 50 h 91"/>
              <a:gd name="T16" fmla="*/ 67 w 77"/>
              <a:gd name="T17" fmla="*/ 80 h 91"/>
              <a:gd name="T18" fmla="*/ 39 w 77"/>
              <a:gd name="T19" fmla="*/ 91 h 91"/>
              <a:gd name="T20" fmla="*/ 11 w 77"/>
              <a:gd name="T21" fmla="*/ 80 h 91"/>
              <a:gd name="T22" fmla="*/ 0 w 77"/>
              <a:gd name="T23" fmla="*/ 50 h 91"/>
              <a:gd name="T24" fmla="*/ 0 w 77"/>
              <a:gd name="T25" fmla="*/ 0 h 91"/>
              <a:gd name="T26" fmla="*/ 20 w 77"/>
              <a:gd name="T27" fmla="*/ 0 h 91"/>
              <a:gd name="T28" fmla="*/ 20 w 77"/>
              <a:gd name="T29" fmla="*/ 50 h 91"/>
              <a:gd name="T30" fmla="*/ 25 w 77"/>
              <a:gd name="T31" fmla="*/ 6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 h="91">
                <a:moveTo>
                  <a:pt x="25" y="67"/>
                </a:moveTo>
                <a:lnTo>
                  <a:pt x="25" y="67"/>
                </a:lnTo>
                <a:cubicBezTo>
                  <a:pt x="29" y="71"/>
                  <a:pt x="33" y="73"/>
                  <a:pt x="39" y="73"/>
                </a:cubicBezTo>
                <a:cubicBezTo>
                  <a:pt x="45" y="73"/>
                  <a:pt x="49" y="71"/>
                  <a:pt x="52" y="67"/>
                </a:cubicBezTo>
                <a:cubicBezTo>
                  <a:pt x="56" y="63"/>
                  <a:pt x="57" y="57"/>
                  <a:pt x="57" y="50"/>
                </a:cubicBezTo>
                <a:lnTo>
                  <a:pt x="57" y="0"/>
                </a:lnTo>
                <a:lnTo>
                  <a:pt x="77" y="0"/>
                </a:lnTo>
                <a:lnTo>
                  <a:pt x="77" y="50"/>
                </a:lnTo>
                <a:cubicBezTo>
                  <a:pt x="77" y="63"/>
                  <a:pt x="74" y="73"/>
                  <a:pt x="67" y="80"/>
                </a:cubicBezTo>
                <a:cubicBezTo>
                  <a:pt x="59" y="87"/>
                  <a:pt x="50" y="91"/>
                  <a:pt x="39" y="91"/>
                </a:cubicBezTo>
                <a:cubicBezTo>
                  <a:pt x="28" y="91"/>
                  <a:pt x="18" y="87"/>
                  <a:pt x="11" y="80"/>
                </a:cubicBezTo>
                <a:cubicBezTo>
                  <a:pt x="4" y="73"/>
                  <a:pt x="0" y="63"/>
                  <a:pt x="0" y="50"/>
                </a:cubicBezTo>
                <a:lnTo>
                  <a:pt x="0" y="0"/>
                </a:lnTo>
                <a:lnTo>
                  <a:pt x="20" y="0"/>
                </a:lnTo>
                <a:lnTo>
                  <a:pt x="20" y="50"/>
                </a:lnTo>
                <a:cubicBezTo>
                  <a:pt x="20" y="57"/>
                  <a:pt x="22" y="63"/>
                  <a:pt x="25" y="67"/>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69" name="Freeform 64"/>
          <p:cNvSpPr>
            <a:spLocks/>
          </p:cNvSpPr>
          <p:nvPr/>
        </p:nvSpPr>
        <p:spPr bwMode="auto">
          <a:xfrm>
            <a:off x="1181100" y="4186238"/>
            <a:ext cx="87313" cy="117475"/>
          </a:xfrm>
          <a:custGeom>
            <a:avLst/>
            <a:gdLst>
              <a:gd name="T0" fmla="*/ 27 w 71"/>
              <a:gd name="T1" fmla="*/ 20 h 93"/>
              <a:gd name="T2" fmla="*/ 27 w 71"/>
              <a:gd name="T3" fmla="*/ 20 h 93"/>
              <a:gd name="T4" fmla="*/ 24 w 71"/>
              <a:gd name="T5" fmla="*/ 26 h 93"/>
              <a:gd name="T6" fmla="*/ 28 w 71"/>
              <a:gd name="T7" fmla="*/ 32 h 93"/>
              <a:gd name="T8" fmla="*/ 44 w 71"/>
              <a:gd name="T9" fmla="*/ 38 h 93"/>
              <a:gd name="T10" fmla="*/ 64 w 71"/>
              <a:gd name="T11" fmla="*/ 47 h 93"/>
              <a:gd name="T12" fmla="*/ 71 w 71"/>
              <a:gd name="T13" fmla="*/ 66 h 93"/>
              <a:gd name="T14" fmla="*/ 62 w 71"/>
              <a:gd name="T15" fmla="*/ 85 h 93"/>
              <a:gd name="T16" fmla="*/ 38 w 71"/>
              <a:gd name="T17" fmla="*/ 93 h 93"/>
              <a:gd name="T18" fmla="*/ 0 w 71"/>
              <a:gd name="T19" fmla="*/ 77 h 93"/>
              <a:gd name="T20" fmla="*/ 12 w 71"/>
              <a:gd name="T21" fmla="*/ 62 h 93"/>
              <a:gd name="T22" fmla="*/ 39 w 71"/>
              <a:gd name="T23" fmla="*/ 75 h 93"/>
              <a:gd name="T24" fmla="*/ 47 w 71"/>
              <a:gd name="T25" fmla="*/ 73 h 93"/>
              <a:gd name="T26" fmla="*/ 51 w 71"/>
              <a:gd name="T27" fmla="*/ 66 h 93"/>
              <a:gd name="T28" fmla="*/ 47 w 71"/>
              <a:gd name="T29" fmla="*/ 60 h 93"/>
              <a:gd name="T30" fmla="*/ 34 w 71"/>
              <a:gd name="T31" fmla="*/ 55 h 93"/>
              <a:gd name="T32" fmla="*/ 11 w 71"/>
              <a:gd name="T33" fmla="*/ 45 h 93"/>
              <a:gd name="T34" fmla="*/ 4 w 71"/>
              <a:gd name="T35" fmla="*/ 26 h 93"/>
              <a:gd name="T36" fmla="*/ 13 w 71"/>
              <a:gd name="T37" fmla="*/ 7 h 93"/>
              <a:gd name="T38" fmla="*/ 36 w 71"/>
              <a:gd name="T39" fmla="*/ 0 h 93"/>
              <a:gd name="T40" fmla="*/ 54 w 71"/>
              <a:gd name="T41" fmla="*/ 3 h 93"/>
              <a:gd name="T42" fmla="*/ 70 w 71"/>
              <a:gd name="T43" fmla="*/ 12 h 93"/>
              <a:gd name="T44" fmla="*/ 59 w 71"/>
              <a:gd name="T45" fmla="*/ 26 h 93"/>
              <a:gd name="T46" fmla="*/ 35 w 71"/>
              <a:gd name="T47" fmla="*/ 17 h 93"/>
              <a:gd name="T48" fmla="*/ 27 w 71"/>
              <a:gd name="T49" fmla="*/ 2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3">
                <a:moveTo>
                  <a:pt x="27" y="20"/>
                </a:moveTo>
                <a:lnTo>
                  <a:pt x="27" y="20"/>
                </a:lnTo>
                <a:cubicBezTo>
                  <a:pt x="25" y="21"/>
                  <a:pt x="24" y="23"/>
                  <a:pt x="24" y="26"/>
                </a:cubicBezTo>
                <a:cubicBezTo>
                  <a:pt x="24" y="29"/>
                  <a:pt x="26" y="31"/>
                  <a:pt x="28" y="32"/>
                </a:cubicBezTo>
                <a:cubicBezTo>
                  <a:pt x="30" y="34"/>
                  <a:pt x="36" y="36"/>
                  <a:pt x="44" y="38"/>
                </a:cubicBezTo>
                <a:cubicBezTo>
                  <a:pt x="53" y="40"/>
                  <a:pt x="60" y="43"/>
                  <a:pt x="64" y="47"/>
                </a:cubicBezTo>
                <a:cubicBezTo>
                  <a:pt x="69" y="52"/>
                  <a:pt x="71" y="58"/>
                  <a:pt x="71" y="66"/>
                </a:cubicBezTo>
                <a:cubicBezTo>
                  <a:pt x="71" y="74"/>
                  <a:pt x="68" y="80"/>
                  <a:pt x="62" y="85"/>
                </a:cubicBezTo>
                <a:cubicBezTo>
                  <a:pt x="56" y="90"/>
                  <a:pt x="48" y="93"/>
                  <a:pt x="38" y="93"/>
                </a:cubicBezTo>
                <a:cubicBezTo>
                  <a:pt x="24" y="93"/>
                  <a:pt x="11" y="88"/>
                  <a:pt x="0" y="77"/>
                </a:cubicBezTo>
                <a:lnTo>
                  <a:pt x="12" y="62"/>
                </a:lnTo>
                <a:cubicBezTo>
                  <a:pt x="21" y="71"/>
                  <a:pt x="30" y="75"/>
                  <a:pt x="39" y="75"/>
                </a:cubicBezTo>
                <a:cubicBezTo>
                  <a:pt x="42" y="75"/>
                  <a:pt x="45" y="74"/>
                  <a:pt x="47" y="73"/>
                </a:cubicBezTo>
                <a:cubicBezTo>
                  <a:pt x="50" y="71"/>
                  <a:pt x="51" y="69"/>
                  <a:pt x="51" y="66"/>
                </a:cubicBezTo>
                <a:cubicBezTo>
                  <a:pt x="51" y="64"/>
                  <a:pt x="49" y="61"/>
                  <a:pt x="47" y="60"/>
                </a:cubicBezTo>
                <a:cubicBezTo>
                  <a:pt x="45" y="58"/>
                  <a:pt x="41" y="57"/>
                  <a:pt x="34" y="55"/>
                </a:cubicBezTo>
                <a:cubicBezTo>
                  <a:pt x="23" y="53"/>
                  <a:pt x="16" y="49"/>
                  <a:pt x="11" y="45"/>
                </a:cubicBezTo>
                <a:cubicBezTo>
                  <a:pt x="6" y="41"/>
                  <a:pt x="4" y="35"/>
                  <a:pt x="4" y="26"/>
                </a:cubicBezTo>
                <a:cubicBezTo>
                  <a:pt x="4" y="18"/>
                  <a:pt x="7" y="11"/>
                  <a:pt x="13" y="7"/>
                </a:cubicBezTo>
                <a:cubicBezTo>
                  <a:pt x="19" y="2"/>
                  <a:pt x="27" y="0"/>
                  <a:pt x="36" y="0"/>
                </a:cubicBezTo>
                <a:cubicBezTo>
                  <a:pt x="42" y="0"/>
                  <a:pt x="48" y="1"/>
                  <a:pt x="54" y="3"/>
                </a:cubicBezTo>
                <a:cubicBezTo>
                  <a:pt x="60" y="5"/>
                  <a:pt x="65" y="8"/>
                  <a:pt x="70" y="12"/>
                </a:cubicBezTo>
                <a:lnTo>
                  <a:pt x="59" y="26"/>
                </a:lnTo>
                <a:cubicBezTo>
                  <a:pt x="52" y="20"/>
                  <a:pt x="44" y="17"/>
                  <a:pt x="35" y="17"/>
                </a:cubicBezTo>
                <a:cubicBezTo>
                  <a:pt x="32" y="17"/>
                  <a:pt x="29" y="18"/>
                  <a:pt x="27" y="20"/>
                </a:cubicBezTo>
                <a:close/>
              </a:path>
            </a:pathLst>
          </a:custGeom>
          <a:solidFill>
            <a:srgbClr val="02020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70" name="Freeform 65"/>
          <p:cNvSpPr>
            <a:spLocks/>
          </p:cNvSpPr>
          <p:nvPr/>
        </p:nvSpPr>
        <p:spPr bwMode="auto">
          <a:xfrm>
            <a:off x="157163" y="3594100"/>
            <a:ext cx="161925" cy="141288"/>
          </a:xfrm>
          <a:custGeom>
            <a:avLst/>
            <a:gdLst>
              <a:gd name="T0" fmla="*/ 2 w 130"/>
              <a:gd name="T1" fmla="*/ 58 h 112"/>
              <a:gd name="T2" fmla="*/ 2 w 130"/>
              <a:gd name="T3" fmla="*/ 58 h 112"/>
              <a:gd name="T4" fmla="*/ 13 w 130"/>
              <a:gd name="T5" fmla="*/ 45 h 112"/>
              <a:gd name="T6" fmla="*/ 25 w 130"/>
              <a:gd name="T7" fmla="*/ 44 h 112"/>
              <a:gd name="T8" fmla="*/ 37 w 130"/>
              <a:gd name="T9" fmla="*/ 58 h 112"/>
              <a:gd name="T10" fmla="*/ 48 w 130"/>
              <a:gd name="T11" fmla="*/ 58 h 112"/>
              <a:gd name="T12" fmla="*/ 112 w 130"/>
              <a:gd name="T13" fmla="*/ 3 h 112"/>
              <a:gd name="T14" fmla="*/ 123 w 130"/>
              <a:gd name="T15" fmla="*/ 4 h 112"/>
              <a:gd name="T16" fmla="*/ 128 w 130"/>
              <a:gd name="T17" fmla="*/ 12 h 112"/>
              <a:gd name="T18" fmla="*/ 127 w 130"/>
              <a:gd name="T19" fmla="*/ 21 h 112"/>
              <a:gd name="T20" fmla="*/ 52 w 130"/>
              <a:gd name="T21" fmla="*/ 109 h 112"/>
              <a:gd name="T22" fmla="*/ 40 w 130"/>
              <a:gd name="T23" fmla="*/ 109 h 112"/>
              <a:gd name="T24" fmla="*/ 2 w 130"/>
              <a:gd name="T25" fmla="*/ 68 h 112"/>
              <a:gd name="T26" fmla="*/ 2 w 130"/>
              <a:gd name="T27" fmla="*/ 5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12">
                <a:moveTo>
                  <a:pt x="2" y="58"/>
                </a:moveTo>
                <a:lnTo>
                  <a:pt x="2" y="58"/>
                </a:lnTo>
                <a:lnTo>
                  <a:pt x="13" y="45"/>
                </a:lnTo>
                <a:cubicBezTo>
                  <a:pt x="16" y="41"/>
                  <a:pt x="22" y="41"/>
                  <a:pt x="25" y="44"/>
                </a:cubicBezTo>
                <a:lnTo>
                  <a:pt x="37" y="58"/>
                </a:lnTo>
                <a:cubicBezTo>
                  <a:pt x="40" y="61"/>
                  <a:pt x="45" y="61"/>
                  <a:pt x="48" y="58"/>
                </a:cubicBezTo>
                <a:lnTo>
                  <a:pt x="112" y="3"/>
                </a:lnTo>
                <a:cubicBezTo>
                  <a:pt x="115" y="0"/>
                  <a:pt x="120" y="0"/>
                  <a:pt x="123" y="4"/>
                </a:cubicBezTo>
                <a:lnTo>
                  <a:pt x="128" y="12"/>
                </a:lnTo>
                <a:cubicBezTo>
                  <a:pt x="130" y="14"/>
                  <a:pt x="129" y="18"/>
                  <a:pt x="127" y="21"/>
                </a:cubicBezTo>
                <a:lnTo>
                  <a:pt x="52" y="109"/>
                </a:lnTo>
                <a:cubicBezTo>
                  <a:pt x="49" y="112"/>
                  <a:pt x="43" y="112"/>
                  <a:pt x="40" y="109"/>
                </a:cubicBezTo>
                <a:lnTo>
                  <a:pt x="2" y="68"/>
                </a:lnTo>
                <a:cubicBezTo>
                  <a:pt x="0" y="65"/>
                  <a:pt x="0" y="61"/>
                  <a:pt x="2" y="58"/>
                </a:cubicBezTo>
                <a:close/>
              </a:path>
            </a:pathLst>
          </a:custGeom>
          <a:solidFill>
            <a:srgbClr val="34B36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71" name="Freeform 66"/>
          <p:cNvSpPr>
            <a:spLocks/>
          </p:cNvSpPr>
          <p:nvPr/>
        </p:nvSpPr>
        <p:spPr bwMode="auto">
          <a:xfrm>
            <a:off x="157163" y="3889375"/>
            <a:ext cx="161925" cy="141288"/>
          </a:xfrm>
          <a:custGeom>
            <a:avLst/>
            <a:gdLst>
              <a:gd name="T0" fmla="*/ 2 w 130"/>
              <a:gd name="T1" fmla="*/ 59 h 113"/>
              <a:gd name="T2" fmla="*/ 2 w 130"/>
              <a:gd name="T3" fmla="*/ 59 h 113"/>
              <a:gd name="T4" fmla="*/ 13 w 130"/>
              <a:gd name="T5" fmla="*/ 46 h 113"/>
              <a:gd name="T6" fmla="*/ 25 w 130"/>
              <a:gd name="T7" fmla="*/ 45 h 113"/>
              <a:gd name="T8" fmla="*/ 37 w 130"/>
              <a:gd name="T9" fmla="*/ 58 h 113"/>
              <a:gd name="T10" fmla="*/ 48 w 130"/>
              <a:gd name="T11" fmla="*/ 59 h 113"/>
              <a:gd name="T12" fmla="*/ 112 w 130"/>
              <a:gd name="T13" fmla="*/ 3 h 113"/>
              <a:gd name="T14" fmla="*/ 123 w 130"/>
              <a:gd name="T15" fmla="*/ 5 h 113"/>
              <a:gd name="T16" fmla="*/ 128 w 130"/>
              <a:gd name="T17" fmla="*/ 12 h 113"/>
              <a:gd name="T18" fmla="*/ 127 w 130"/>
              <a:gd name="T19" fmla="*/ 21 h 113"/>
              <a:gd name="T20" fmla="*/ 52 w 130"/>
              <a:gd name="T21" fmla="*/ 110 h 113"/>
              <a:gd name="T22" fmla="*/ 40 w 130"/>
              <a:gd name="T23" fmla="*/ 110 h 113"/>
              <a:gd name="T24" fmla="*/ 2 w 130"/>
              <a:gd name="T25" fmla="*/ 69 h 113"/>
              <a:gd name="T26" fmla="*/ 2 w 130"/>
              <a:gd name="T27" fmla="*/ 5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13">
                <a:moveTo>
                  <a:pt x="2" y="59"/>
                </a:moveTo>
                <a:lnTo>
                  <a:pt x="2" y="59"/>
                </a:lnTo>
                <a:lnTo>
                  <a:pt x="13" y="46"/>
                </a:lnTo>
                <a:cubicBezTo>
                  <a:pt x="16" y="42"/>
                  <a:pt x="22" y="42"/>
                  <a:pt x="25" y="45"/>
                </a:cubicBezTo>
                <a:lnTo>
                  <a:pt x="37" y="58"/>
                </a:lnTo>
                <a:cubicBezTo>
                  <a:pt x="40" y="61"/>
                  <a:pt x="45" y="62"/>
                  <a:pt x="48" y="59"/>
                </a:cubicBezTo>
                <a:lnTo>
                  <a:pt x="112" y="3"/>
                </a:lnTo>
                <a:cubicBezTo>
                  <a:pt x="115" y="0"/>
                  <a:pt x="120" y="1"/>
                  <a:pt x="123" y="5"/>
                </a:cubicBezTo>
                <a:lnTo>
                  <a:pt x="128" y="12"/>
                </a:lnTo>
                <a:cubicBezTo>
                  <a:pt x="130" y="15"/>
                  <a:pt x="129" y="19"/>
                  <a:pt x="127" y="21"/>
                </a:cubicBezTo>
                <a:lnTo>
                  <a:pt x="52" y="110"/>
                </a:lnTo>
                <a:cubicBezTo>
                  <a:pt x="49" y="113"/>
                  <a:pt x="43" y="113"/>
                  <a:pt x="40" y="110"/>
                </a:cubicBezTo>
                <a:lnTo>
                  <a:pt x="2" y="69"/>
                </a:lnTo>
                <a:cubicBezTo>
                  <a:pt x="0" y="66"/>
                  <a:pt x="0" y="61"/>
                  <a:pt x="2" y="59"/>
                </a:cubicBezTo>
                <a:close/>
              </a:path>
            </a:pathLst>
          </a:custGeom>
          <a:solidFill>
            <a:srgbClr val="34B36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72" name="Freeform 67"/>
          <p:cNvSpPr>
            <a:spLocks/>
          </p:cNvSpPr>
          <p:nvPr/>
        </p:nvSpPr>
        <p:spPr bwMode="auto">
          <a:xfrm>
            <a:off x="157163" y="4159250"/>
            <a:ext cx="161925" cy="141288"/>
          </a:xfrm>
          <a:custGeom>
            <a:avLst/>
            <a:gdLst>
              <a:gd name="T0" fmla="*/ 2 w 130"/>
              <a:gd name="T1" fmla="*/ 58 h 113"/>
              <a:gd name="T2" fmla="*/ 2 w 130"/>
              <a:gd name="T3" fmla="*/ 58 h 113"/>
              <a:gd name="T4" fmla="*/ 13 w 130"/>
              <a:gd name="T5" fmla="*/ 45 h 113"/>
              <a:gd name="T6" fmla="*/ 25 w 130"/>
              <a:gd name="T7" fmla="*/ 45 h 113"/>
              <a:gd name="T8" fmla="*/ 37 w 130"/>
              <a:gd name="T9" fmla="*/ 58 h 113"/>
              <a:gd name="T10" fmla="*/ 48 w 130"/>
              <a:gd name="T11" fmla="*/ 58 h 113"/>
              <a:gd name="T12" fmla="*/ 112 w 130"/>
              <a:gd name="T13" fmla="*/ 3 h 113"/>
              <a:gd name="T14" fmla="*/ 123 w 130"/>
              <a:gd name="T15" fmla="*/ 4 h 113"/>
              <a:gd name="T16" fmla="*/ 128 w 130"/>
              <a:gd name="T17" fmla="*/ 12 h 113"/>
              <a:gd name="T18" fmla="*/ 127 w 130"/>
              <a:gd name="T19" fmla="*/ 21 h 113"/>
              <a:gd name="T20" fmla="*/ 52 w 130"/>
              <a:gd name="T21" fmla="*/ 109 h 113"/>
              <a:gd name="T22" fmla="*/ 40 w 130"/>
              <a:gd name="T23" fmla="*/ 109 h 113"/>
              <a:gd name="T24" fmla="*/ 2 w 130"/>
              <a:gd name="T25" fmla="*/ 68 h 113"/>
              <a:gd name="T26" fmla="*/ 2 w 130"/>
              <a:gd name="T27" fmla="*/ 5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13">
                <a:moveTo>
                  <a:pt x="2" y="58"/>
                </a:moveTo>
                <a:lnTo>
                  <a:pt x="2" y="58"/>
                </a:lnTo>
                <a:lnTo>
                  <a:pt x="13" y="45"/>
                </a:lnTo>
                <a:cubicBezTo>
                  <a:pt x="16" y="42"/>
                  <a:pt x="22" y="41"/>
                  <a:pt x="25" y="45"/>
                </a:cubicBezTo>
                <a:lnTo>
                  <a:pt x="37" y="58"/>
                </a:lnTo>
                <a:cubicBezTo>
                  <a:pt x="40" y="61"/>
                  <a:pt x="45" y="61"/>
                  <a:pt x="48" y="58"/>
                </a:cubicBezTo>
                <a:lnTo>
                  <a:pt x="112" y="3"/>
                </a:lnTo>
                <a:cubicBezTo>
                  <a:pt x="115" y="0"/>
                  <a:pt x="120" y="1"/>
                  <a:pt x="123" y="4"/>
                </a:cubicBezTo>
                <a:lnTo>
                  <a:pt x="128" y="12"/>
                </a:lnTo>
                <a:cubicBezTo>
                  <a:pt x="130" y="15"/>
                  <a:pt x="129" y="18"/>
                  <a:pt x="127" y="21"/>
                </a:cubicBezTo>
                <a:lnTo>
                  <a:pt x="52" y="109"/>
                </a:lnTo>
                <a:cubicBezTo>
                  <a:pt x="49" y="112"/>
                  <a:pt x="43" y="113"/>
                  <a:pt x="40" y="109"/>
                </a:cubicBezTo>
                <a:lnTo>
                  <a:pt x="2" y="68"/>
                </a:lnTo>
                <a:cubicBezTo>
                  <a:pt x="0" y="65"/>
                  <a:pt x="0" y="61"/>
                  <a:pt x="2" y="58"/>
                </a:cubicBezTo>
                <a:close/>
              </a:path>
            </a:pathLst>
          </a:custGeom>
          <a:solidFill>
            <a:srgbClr val="34B36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93" name="Freeform 88"/>
          <p:cNvSpPr>
            <a:spLocks/>
          </p:cNvSpPr>
          <p:nvPr/>
        </p:nvSpPr>
        <p:spPr bwMode="auto">
          <a:xfrm>
            <a:off x="1735138" y="3606800"/>
            <a:ext cx="161925" cy="142875"/>
          </a:xfrm>
          <a:custGeom>
            <a:avLst/>
            <a:gdLst>
              <a:gd name="T0" fmla="*/ 3 w 130"/>
              <a:gd name="T1" fmla="*/ 58 h 113"/>
              <a:gd name="T2" fmla="*/ 3 w 130"/>
              <a:gd name="T3" fmla="*/ 58 h 113"/>
              <a:gd name="T4" fmla="*/ 14 w 130"/>
              <a:gd name="T5" fmla="*/ 45 h 113"/>
              <a:gd name="T6" fmla="*/ 25 w 130"/>
              <a:gd name="T7" fmla="*/ 45 h 113"/>
              <a:gd name="T8" fmla="*/ 38 w 130"/>
              <a:gd name="T9" fmla="*/ 58 h 113"/>
              <a:gd name="T10" fmla="*/ 48 w 130"/>
              <a:gd name="T11" fmla="*/ 58 h 113"/>
              <a:gd name="T12" fmla="*/ 112 w 130"/>
              <a:gd name="T13" fmla="*/ 3 h 113"/>
              <a:gd name="T14" fmla="*/ 123 w 130"/>
              <a:gd name="T15" fmla="*/ 4 h 113"/>
              <a:gd name="T16" fmla="*/ 128 w 130"/>
              <a:gd name="T17" fmla="*/ 12 h 113"/>
              <a:gd name="T18" fmla="*/ 128 w 130"/>
              <a:gd name="T19" fmla="*/ 21 h 113"/>
              <a:gd name="T20" fmla="*/ 52 w 130"/>
              <a:gd name="T21" fmla="*/ 109 h 113"/>
              <a:gd name="T22" fmla="*/ 41 w 130"/>
              <a:gd name="T23" fmla="*/ 109 h 113"/>
              <a:gd name="T24" fmla="*/ 3 w 130"/>
              <a:gd name="T25" fmla="*/ 68 h 113"/>
              <a:gd name="T26" fmla="*/ 3 w 130"/>
              <a:gd name="T27" fmla="*/ 5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13">
                <a:moveTo>
                  <a:pt x="3" y="58"/>
                </a:moveTo>
                <a:lnTo>
                  <a:pt x="3" y="58"/>
                </a:lnTo>
                <a:lnTo>
                  <a:pt x="14" y="45"/>
                </a:lnTo>
                <a:cubicBezTo>
                  <a:pt x="17" y="42"/>
                  <a:pt x="22" y="41"/>
                  <a:pt x="25" y="45"/>
                </a:cubicBezTo>
                <a:lnTo>
                  <a:pt x="38" y="58"/>
                </a:lnTo>
                <a:cubicBezTo>
                  <a:pt x="41" y="61"/>
                  <a:pt x="45" y="61"/>
                  <a:pt x="48" y="58"/>
                </a:cubicBezTo>
                <a:lnTo>
                  <a:pt x="112" y="3"/>
                </a:lnTo>
                <a:cubicBezTo>
                  <a:pt x="115" y="0"/>
                  <a:pt x="121" y="1"/>
                  <a:pt x="123" y="4"/>
                </a:cubicBezTo>
                <a:lnTo>
                  <a:pt x="128" y="12"/>
                </a:lnTo>
                <a:cubicBezTo>
                  <a:pt x="130" y="15"/>
                  <a:pt x="130" y="18"/>
                  <a:pt x="128" y="21"/>
                </a:cubicBezTo>
                <a:lnTo>
                  <a:pt x="52" y="109"/>
                </a:lnTo>
                <a:cubicBezTo>
                  <a:pt x="49" y="112"/>
                  <a:pt x="44" y="113"/>
                  <a:pt x="41" y="109"/>
                </a:cubicBezTo>
                <a:lnTo>
                  <a:pt x="3" y="68"/>
                </a:lnTo>
                <a:cubicBezTo>
                  <a:pt x="0" y="65"/>
                  <a:pt x="0" y="61"/>
                  <a:pt x="3" y="58"/>
                </a:cubicBezTo>
                <a:close/>
              </a:path>
            </a:pathLst>
          </a:custGeom>
          <a:solidFill>
            <a:srgbClr val="34B36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94" name="Freeform 89"/>
          <p:cNvSpPr>
            <a:spLocks/>
          </p:cNvSpPr>
          <p:nvPr/>
        </p:nvSpPr>
        <p:spPr bwMode="auto">
          <a:xfrm>
            <a:off x="1735138" y="3902075"/>
            <a:ext cx="161925" cy="141288"/>
          </a:xfrm>
          <a:custGeom>
            <a:avLst/>
            <a:gdLst>
              <a:gd name="T0" fmla="*/ 3 w 130"/>
              <a:gd name="T1" fmla="*/ 58 h 112"/>
              <a:gd name="T2" fmla="*/ 3 w 130"/>
              <a:gd name="T3" fmla="*/ 58 h 112"/>
              <a:gd name="T4" fmla="*/ 14 w 130"/>
              <a:gd name="T5" fmla="*/ 45 h 112"/>
              <a:gd name="T6" fmla="*/ 25 w 130"/>
              <a:gd name="T7" fmla="*/ 44 h 112"/>
              <a:gd name="T8" fmla="*/ 38 w 130"/>
              <a:gd name="T9" fmla="*/ 58 h 112"/>
              <a:gd name="T10" fmla="*/ 48 w 130"/>
              <a:gd name="T11" fmla="*/ 58 h 112"/>
              <a:gd name="T12" fmla="*/ 112 w 130"/>
              <a:gd name="T13" fmla="*/ 3 h 112"/>
              <a:gd name="T14" fmla="*/ 123 w 130"/>
              <a:gd name="T15" fmla="*/ 4 h 112"/>
              <a:gd name="T16" fmla="*/ 128 w 130"/>
              <a:gd name="T17" fmla="*/ 12 h 112"/>
              <a:gd name="T18" fmla="*/ 128 w 130"/>
              <a:gd name="T19" fmla="*/ 21 h 112"/>
              <a:gd name="T20" fmla="*/ 52 w 130"/>
              <a:gd name="T21" fmla="*/ 109 h 112"/>
              <a:gd name="T22" fmla="*/ 41 w 130"/>
              <a:gd name="T23" fmla="*/ 109 h 112"/>
              <a:gd name="T24" fmla="*/ 3 w 130"/>
              <a:gd name="T25" fmla="*/ 68 h 112"/>
              <a:gd name="T26" fmla="*/ 3 w 130"/>
              <a:gd name="T27" fmla="*/ 5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12">
                <a:moveTo>
                  <a:pt x="3" y="58"/>
                </a:moveTo>
                <a:lnTo>
                  <a:pt x="3" y="58"/>
                </a:lnTo>
                <a:lnTo>
                  <a:pt x="14" y="45"/>
                </a:lnTo>
                <a:cubicBezTo>
                  <a:pt x="17" y="41"/>
                  <a:pt x="22" y="41"/>
                  <a:pt x="25" y="44"/>
                </a:cubicBezTo>
                <a:lnTo>
                  <a:pt x="38" y="58"/>
                </a:lnTo>
                <a:cubicBezTo>
                  <a:pt x="41" y="61"/>
                  <a:pt x="45" y="61"/>
                  <a:pt x="48" y="58"/>
                </a:cubicBezTo>
                <a:lnTo>
                  <a:pt x="112" y="3"/>
                </a:lnTo>
                <a:cubicBezTo>
                  <a:pt x="115" y="0"/>
                  <a:pt x="121" y="0"/>
                  <a:pt x="123" y="4"/>
                </a:cubicBezTo>
                <a:lnTo>
                  <a:pt x="128" y="12"/>
                </a:lnTo>
                <a:cubicBezTo>
                  <a:pt x="130" y="14"/>
                  <a:pt x="130" y="18"/>
                  <a:pt x="128" y="21"/>
                </a:cubicBezTo>
                <a:lnTo>
                  <a:pt x="52" y="109"/>
                </a:lnTo>
                <a:cubicBezTo>
                  <a:pt x="49" y="112"/>
                  <a:pt x="44" y="112"/>
                  <a:pt x="41" y="109"/>
                </a:cubicBezTo>
                <a:lnTo>
                  <a:pt x="3" y="68"/>
                </a:lnTo>
                <a:cubicBezTo>
                  <a:pt x="0" y="65"/>
                  <a:pt x="0" y="61"/>
                  <a:pt x="3" y="58"/>
                </a:cubicBezTo>
                <a:close/>
              </a:path>
            </a:pathLst>
          </a:custGeom>
          <a:solidFill>
            <a:srgbClr val="34B36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95" name="Freeform 90"/>
          <p:cNvSpPr>
            <a:spLocks/>
          </p:cNvSpPr>
          <p:nvPr/>
        </p:nvSpPr>
        <p:spPr bwMode="auto">
          <a:xfrm>
            <a:off x="1735138" y="4171950"/>
            <a:ext cx="161925" cy="141288"/>
          </a:xfrm>
          <a:custGeom>
            <a:avLst/>
            <a:gdLst>
              <a:gd name="T0" fmla="*/ 3 w 130"/>
              <a:gd name="T1" fmla="*/ 58 h 113"/>
              <a:gd name="T2" fmla="*/ 3 w 130"/>
              <a:gd name="T3" fmla="*/ 58 h 113"/>
              <a:gd name="T4" fmla="*/ 14 w 130"/>
              <a:gd name="T5" fmla="*/ 45 h 113"/>
              <a:gd name="T6" fmla="*/ 25 w 130"/>
              <a:gd name="T7" fmla="*/ 45 h 113"/>
              <a:gd name="T8" fmla="*/ 38 w 130"/>
              <a:gd name="T9" fmla="*/ 58 h 113"/>
              <a:gd name="T10" fmla="*/ 48 w 130"/>
              <a:gd name="T11" fmla="*/ 59 h 113"/>
              <a:gd name="T12" fmla="*/ 112 w 130"/>
              <a:gd name="T13" fmla="*/ 3 h 113"/>
              <a:gd name="T14" fmla="*/ 123 w 130"/>
              <a:gd name="T15" fmla="*/ 5 h 113"/>
              <a:gd name="T16" fmla="*/ 128 w 130"/>
              <a:gd name="T17" fmla="*/ 12 h 113"/>
              <a:gd name="T18" fmla="*/ 128 w 130"/>
              <a:gd name="T19" fmla="*/ 21 h 113"/>
              <a:gd name="T20" fmla="*/ 52 w 130"/>
              <a:gd name="T21" fmla="*/ 109 h 113"/>
              <a:gd name="T22" fmla="*/ 41 w 130"/>
              <a:gd name="T23" fmla="*/ 109 h 113"/>
              <a:gd name="T24" fmla="*/ 3 w 130"/>
              <a:gd name="T25" fmla="*/ 68 h 113"/>
              <a:gd name="T26" fmla="*/ 3 w 130"/>
              <a:gd name="T27" fmla="*/ 5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13">
                <a:moveTo>
                  <a:pt x="3" y="58"/>
                </a:moveTo>
                <a:lnTo>
                  <a:pt x="3" y="58"/>
                </a:lnTo>
                <a:lnTo>
                  <a:pt x="14" y="45"/>
                </a:lnTo>
                <a:cubicBezTo>
                  <a:pt x="17" y="42"/>
                  <a:pt x="22" y="42"/>
                  <a:pt x="25" y="45"/>
                </a:cubicBezTo>
                <a:lnTo>
                  <a:pt x="38" y="58"/>
                </a:lnTo>
                <a:cubicBezTo>
                  <a:pt x="41" y="61"/>
                  <a:pt x="45" y="61"/>
                  <a:pt x="48" y="59"/>
                </a:cubicBezTo>
                <a:lnTo>
                  <a:pt x="112" y="3"/>
                </a:lnTo>
                <a:cubicBezTo>
                  <a:pt x="115" y="0"/>
                  <a:pt x="121" y="1"/>
                  <a:pt x="123" y="5"/>
                </a:cubicBezTo>
                <a:lnTo>
                  <a:pt x="128" y="12"/>
                </a:lnTo>
                <a:cubicBezTo>
                  <a:pt x="130" y="15"/>
                  <a:pt x="130" y="19"/>
                  <a:pt x="128" y="21"/>
                </a:cubicBezTo>
                <a:lnTo>
                  <a:pt x="52" y="109"/>
                </a:lnTo>
                <a:cubicBezTo>
                  <a:pt x="49" y="113"/>
                  <a:pt x="44" y="113"/>
                  <a:pt x="41" y="109"/>
                </a:cubicBezTo>
                <a:lnTo>
                  <a:pt x="3" y="68"/>
                </a:lnTo>
                <a:cubicBezTo>
                  <a:pt x="0" y="65"/>
                  <a:pt x="0" y="61"/>
                  <a:pt x="3" y="58"/>
                </a:cubicBezTo>
                <a:close/>
              </a:path>
            </a:pathLst>
          </a:custGeom>
          <a:solidFill>
            <a:srgbClr val="34B36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00" name="TextBox 99"/>
          <p:cNvSpPr txBox="1"/>
          <p:nvPr/>
        </p:nvSpPr>
        <p:spPr>
          <a:xfrm>
            <a:off x="44003" y="2161361"/>
            <a:ext cx="3929121" cy="954107"/>
          </a:xfrm>
          <a:prstGeom prst="rect">
            <a:avLst/>
          </a:prstGeom>
          <a:noFill/>
        </p:spPr>
        <p:txBody>
          <a:bodyPr wrap="square" rtlCol="0">
            <a:spAutoFit/>
          </a:bodyPr>
          <a:lstStyle/>
          <a:p>
            <a:r>
              <a:rPr lang="en-AU" sz="2800" dirty="0">
                <a:solidFill>
                  <a:srgbClr val="0067A7"/>
                </a:solidFill>
              </a:rPr>
              <a:t>Protect your premises, staff and patients</a:t>
            </a:r>
            <a:r>
              <a:rPr lang="en-AU" sz="2400" dirty="0">
                <a:solidFill>
                  <a:srgbClr val="0067A7"/>
                </a:solidFill>
              </a:rPr>
              <a:t>. </a:t>
            </a:r>
          </a:p>
        </p:txBody>
      </p:sp>
      <p:sp>
        <p:nvSpPr>
          <p:cNvPr id="2" name="TextBox 1"/>
          <p:cNvSpPr txBox="1"/>
          <p:nvPr/>
        </p:nvSpPr>
        <p:spPr>
          <a:xfrm>
            <a:off x="-18952" y="3227917"/>
            <a:ext cx="3929121" cy="3016210"/>
          </a:xfrm>
          <a:prstGeom prst="rect">
            <a:avLst/>
          </a:prstGeom>
          <a:solidFill>
            <a:schemeClr val="bg1"/>
          </a:solidFill>
        </p:spPr>
        <p:txBody>
          <a:bodyPr wrap="square" rtlCol="0">
            <a:spAutoFit/>
          </a:bodyPr>
          <a:lstStyle/>
          <a:p>
            <a:r>
              <a:rPr lang="en-AU" sz="2000" b="1" dirty="0"/>
              <a:t>   Kills 99.99 % of Bacteria &amp; Viruses</a:t>
            </a:r>
          </a:p>
          <a:p>
            <a:r>
              <a:rPr lang="en-AU" sz="2000" dirty="0"/>
              <a:t>          </a:t>
            </a:r>
          </a:p>
          <a:p>
            <a:r>
              <a:rPr lang="en-AU" sz="2000" dirty="0"/>
              <a:t>             </a:t>
            </a:r>
            <a:r>
              <a:rPr lang="en-AU" sz="2000" b="1" dirty="0"/>
              <a:t>COVID-19 in 30 Seconds</a:t>
            </a:r>
          </a:p>
          <a:p>
            <a:endParaRPr lang="en-AU" sz="2000" b="1" dirty="0"/>
          </a:p>
          <a:p>
            <a:pPr algn="l"/>
            <a:r>
              <a:rPr lang="en-AU" sz="1800" b="1" i="1" u="none" strike="noStrike" baseline="0" dirty="0">
                <a:solidFill>
                  <a:srgbClr val="1D1D1B"/>
                </a:solidFill>
                <a:latin typeface="ProximaNova-BoldIt"/>
              </a:rPr>
              <a:t>   *(tested against </a:t>
            </a:r>
            <a:r>
              <a:rPr lang="en-AU" sz="1800" b="1" i="1" u="none" strike="noStrike" baseline="0" dirty="0" err="1">
                <a:solidFill>
                  <a:srgbClr val="1D1D1B"/>
                </a:solidFill>
                <a:latin typeface="ProximaNova-BoldIt"/>
              </a:rPr>
              <a:t>P.aeruginosa</a:t>
            </a:r>
            <a:r>
              <a:rPr lang="en-AU" sz="1800" b="1" i="1" u="none" strike="noStrike" baseline="0" dirty="0">
                <a:solidFill>
                  <a:srgbClr val="1D1D1B"/>
                </a:solidFill>
                <a:latin typeface="ProximaNova-BoldIt"/>
              </a:rPr>
              <a:t>. E. coli,</a:t>
            </a:r>
          </a:p>
          <a:p>
            <a:pPr algn="l"/>
            <a:r>
              <a:rPr lang="en-AU" sz="1800" b="1" i="1" u="none" strike="noStrike" baseline="0" dirty="0">
                <a:solidFill>
                  <a:srgbClr val="1D1D1B"/>
                </a:solidFill>
                <a:latin typeface="ProximaNova-BoldIt"/>
              </a:rPr>
              <a:t>                S. aureus, E. </a:t>
            </a:r>
            <a:r>
              <a:rPr lang="en-AU" sz="1800" b="1" i="1" u="none" strike="noStrike" baseline="0" dirty="0" err="1">
                <a:solidFill>
                  <a:srgbClr val="1D1D1B"/>
                </a:solidFill>
                <a:latin typeface="ProximaNova-BoldIt"/>
              </a:rPr>
              <a:t>hirae</a:t>
            </a:r>
            <a:r>
              <a:rPr lang="en-AU" sz="1800" b="1" i="1" u="none" strike="noStrike" baseline="0" dirty="0">
                <a:solidFill>
                  <a:srgbClr val="1D1D1B"/>
                </a:solidFill>
                <a:latin typeface="ProximaNova-BoldIt"/>
              </a:rPr>
              <a:t>).</a:t>
            </a:r>
          </a:p>
          <a:p>
            <a:pPr algn="l"/>
            <a:endParaRPr lang="en-AU" sz="1800" b="1" i="1" u="none" strike="noStrike" baseline="0" dirty="0">
              <a:solidFill>
                <a:srgbClr val="1D1D1B"/>
              </a:solidFill>
              <a:latin typeface="ProximaNova-BoldIt"/>
            </a:endParaRPr>
          </a:p>
          <a:p>
            <a:pPr algn="l"/>
            <a:r>
              <a:rPr lang="en-AU" sz="1800" b="1" i="1" u="none" strike="noStrike" baseline="0" dirty="0">
                <a:solidFill>
                  <a:srgbClr val="1D1D1B"/>
                </a:solidFill>
                <a:latin typeface="ProximaNova-BoldIt"/>
              </a:rPr>
              <a:t>    *(tested against    </a:t>
            </a:r>
          </a:p>
          <a:p>
            <a:pPr algn="l"/>
            <a:r>
              <a:rPr lang="en-AU" sz="1800" b="1" i="1" u="none" strike="noStrike" baseline="0" dirty="0">
                <a:solidFill>
                  <a:srgbClr val="1D1D1B"/>
                </a:solidFill>
                <a:latin typeface="ProximaNova-BoldIt"/>
              </a:rPr>
              <a:t>             </a:t>
            </a:r>
            <a:r>
              <a:rPr lang="en-AU" sz="1800" b="1" i="1" u="none" strike="noStrike" baseline="0" dirty="0" err="1">
                <a:solidFill>
                  <a:srgbClr val="1D1D1B"/>
                </a:solidFill>
                <a:latin typeface="ProximaNova-BoldIt"/>
              </a:rPr>
              <a:t>F.Calcivirus,H.Simplex</a:t>
            </a:r>
            <a:r>
              <a:rPr lang="en-AU" sz="1800" b="1" i="1" u="none" strike="noStrike" baseline="0" dirty="0">
                <a:solidFill>
                  <a:srgbClr val="1D1D1B"/>
                </a:solidFill>
                <a:latin typeface="ProximaNova-BoldIt"/>
              </a:rPr>
              <a:t>).</a:t>
            </a:r>
            <a:endParaRPr lang="en-AU" sz="2000" b="1" dirty="0"/>
          </a:p>
          <a:p>
            <a:endParaRPr lang="en-AU" sz="2000" b="1" dirty="0"/>
          </a:p>
        </p:txBody>
      </p:sp>
      <p:pic>
        <p:nvPicPr>
          <p:cNvPr id="1026" name="Picture 2" descr="Coronavirus impact on China&amp;#39;s art world now eclipses Sars | The Art  Newspaper">
            <a:extLst>
              <a:ext uri="{FF2B5EF4-FFF2-40B4-BE49-F238E27FC236}">
                <a16:creationId xmlns:a16="http://schemas.microsoft.com/office/drawing/2014/main" id="{2236CB93-5DEA-46E2-A20C-B533F98CF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0189" y="1481784"/>
            <a:ext cx="2604648" cy="349226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2277C66B-2A35-4B74-B108-88D09753CCDE}"/>
              </a:ext>
            </a:extLst>
          </p:cNvPr>
          <p:cNvPicPr/>
          <p:nvPr/>
        </p:nvPicPr>
        <p:blipFill rotWithShape="1">
          <a:blip r:embed="rId5">
            <a:alphaModFix amt="10000"/>
            <a:extLst>
              <a:ext uri="{28A0092B-C50C-407E-A947-70E740481C1C}">
                <a14:useLocalDpi xmlns:a14="http://schemas.microsoft.com/office/drawing/2010/main" val="0"/>
              </a:ext>
            </a:extLst>
          </a:blip>
          <a:srcRect l="18750" t="18894"/>
          <a:stretch/>
        </p:blipFill>
        <p:spPr>
          <a:xfrm>
            <a:off x="7893" y="-28114"/>
            <a:ext cx="6363479" cy="6858001"/>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1143982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C13EC1-D191-FB4D-B095-94AD20369FF7}"/>
              </a:ext>
            </a:extLst>
          </p:cNvPr>
          <p:cNvSpPr/>
          <p:nvPr/>
        </p:nvSpPr>
        <p:spPr>
          <a:xfrm>
            <a:off x="77606" y="39869"/>
            <a:ext cx="12203294" cy="6818131"/>
          </a:xfrm>
          <a:prstGeom prst="rect">
            <a:avLst/>
          </a:prstGeom>
        </p:spPr>
        <p:txBody>
          <a:bodyPr wrap="square">
            <a:spAutoFit/>
          </a:bodyPr>
          <a:lstStyle/>
          <a:p>
            <a:pPr algn="ctr"/>
            <a:r>
              <a:rPr lang="en-US" sz="3200" b="1" dirty="0">
                <a:solidFill>
                  <a:srgbClr val="007042"/>
                </a:solidFill>
              </a:rPr>
              <a:t>   INTERNATIONALLY CERTIFIED &amp; TESTED. </a:t>
            </a:r>
          </a:p>
          <a:p>
            <a:pPr algn="ctr"/>
            <a:endParaRPr lang="en-US" sz="3600" dirty="0">
              <a:solidFill>
                <a:srgbClr val="007042"/>
              </a:solidFill>
            </a:endParaRPr>
          </a:p>
          <a:p>
            <a:pPr algn="ctr"/>
            <a:endParaRPr lang="en-US" sz="3600" dirty="0">
              <a:solidFill>
                <a:srgbClr val="007042"/>
              </a:solidFill>
            </a:endParaRPr>
          </a:p>
          <a:p>
            <a:pPr algn="ctr"/>
            <a:endParaRPr lang="en-US" sz="3600" dirty="0">
              <a:solidFill>
                <a:srgbClr val="007042"/>
              </a:solidFill>
            </a:endParaRPr>
          </a:p>
          <a:p>
            <a:pPr algn="ctr"/>
            <a:endParaRPr lang="en-US" sz="3600" dirty="0">
              <a:solidFill>
                <a:srgbClr val="007042"/>
              </a:solidFill>
            </a:endParaRPr>
          </a:p>
          <a:p>
            <a:pPr algn="ctr"/>
            <a:endParaRPr lang="en-US" sz="3600" dirty="0">
              <a:solidFill>
                <a:srgbClr val="007042"/>
              </a:solidFill>
            </a:endParaRPr>
          </a:p>
          <a:p>
            <a:pPr algn="ctr"/>
            <a:endParaRPr lang="en-US" sz="3600" dirty="0">
              <a:solidFill>
                <a:srgbClr val="007042"/>
              </a:solidFill>
            </a:endParaRPr>
          </a:p>
          <a:p>
            <a:pPr algn="ctr"/>
            <a:r>
              <a:rPr lang="en-US" sz="3600" dirty="0">
                <a:solidFill>
                  <a:srgbClr val="007042"/>
                </a:solidFill>
              </a:rPr>
              <a:t>ACHIEVING 99.99% KILL RATE ON BACTERIA &amp; VIRUSES.</a:t>
            </a:r>
          </a:p>
          <a:p>
            <a:pPr algn="ctr"/>
            <a:r>
              <a:rPr lang="en-US" sz="3600" dirty="0">
                <a:solidFill>
                  <a:srgbClr val="007042"/>
                </a:solidFill>
              </a:rPr>
              <a:t>        COVID-19 IN 30 SECONDS   </a:t>
            </a:r>
          </a:p>
          <a:p>
            <a:pPr algn="ctr"/>
            <a:r>
              <a:rPr lang="en-US" sz="3600" dirty="0">
                <a:solidFill>
                  <a:srgbClr val="007042"/>
                </a:solidFill>
              </a:rPr>
              <a:t>                                                      </a:t>
            </a:r>
            <a:r>
              <a:rPr lang="en-AU" b="1" dirty="0"/>
              <a:t>              Handheld Auto Sprayer 1Litre</a:t>
            </a:r>
          </a:p>
          <a:p>
            <a:r>
              <a:rPr lang="en-AU" b="1" dirty="0"/>
              <a:t>                                                                                                                                                Mist to Jet – Rechargeable Battery</a:t>
            </a:r>
          </a:p>
          <a:p>
            <a:r>
              <a:rPr lang="en-AU" b="1" dirty="0"/>
              <a:t>                                                                                                                                                          for speedy &amp; disinfection</a:t>
            </a:r>
          </a:p>
          <a:p>
            <a:pPr algn="ctr"/>
            <a:r>
              <a:rPr lang="en-US" sz="3600" dirty="0">
                <a:solidFill>
                  <a:srgbClr val="007042"/>
                </a:solidFill>
              </a:rPr>
              <a:t>     </a:t>
            </a:r>
            <a:r>
              <a:rPr lang="en-US" sz="2800" b="1" dirty="0">
                <a:solidFill>
                  <a:srgbClr val="007042"/>
                </a:solidFill>
              </a:rPr>
              <a:t>Tested &amp; Certified in Australia  ARTG 34341</a:t>
            </a:r>
            <a:endParaRPr lang="en-US" sz="3600" dirty="0">
              <a:solidFill>
                <a:srgbClr val="007042"/>
              </a:solidFill>
            </a:endParaRPr>
          </a:p>
        </p:txBody>
      </p:sp>
      <p:pic>
        <p:nvPicPr>
          <p:cNvPr id="8" name="Picture 7">
            <a:extLst>
              <a:ext uri="{FF2B5EF4-FFF2-40B4-BE49-F238E27FC236}">
                <a16:creationId xmlns:a16="http://schemas.microsoft.com/office/drawing/2014/main" id="{898167ED-6B2E-482C-8438-4A24A2EAE737}"/>
              </a:ext>
            </a:extLst>
          </p:cNvPr>
          <p:cNvPicPr/>
          <p:nvPr/>
        </p:nvPicPr>
        <p:blipFill rotWithShape="1">
          <a:blip r:embed="rId2">
            <a:alphaModFix amt="10000"/>
            <a:extLst>
              <a:ext uri="{28A0092B-C50C-407E-A947-70E740481C1C}">
                <a14:useLocalDpi xmlns:a14="http://schemas.microsoft.com/office/drawing/2010/main" val="0"/>
              </a:ext>
            </a:extLst>
          </a:blip>
          <a:srcRect l="18750" t="18894"/>
          <a:stretch/>
        </p:blipFill>
        <p:spPr>
          <a:xfrm>
            <a:off x="0" y="0"/>
            <a:ext cx="6274612" cy="5944463"/>
          </a:xfrm>
          <a:prstGeom prst="rect">
            <a:avLst/>
          </a:prstGeom>
          <a:effectLst>
            <a:outerShdw blurRad="88900" dist="50800" dir="5400000" algn="ctr" rotWithShape="0">
              <a:srgbClr val="000000">
                <a:alpha val="0"/>
              </a:srgbClr>
            </a:outerShdw>
          </a:effectLst>
        </p:spPr>
      </p:pic>
      <p:pic>
        <p:nvPicPr>
          <p:cNvPr id="3" name="Picture 2" descr="A picture containing appliance, dryer, dark&#10;&#10;Description automatically generated">
            <a:extLst>
              <a:ext uri="{FF2B5EF4-FFF2-40B4-BE49-F238E27FC236}">
                <a16:creationId xmlns:a16="http://schemas.microsoft.com/office/drawing/2014/main" id="{432B49CD-1EDE-4BE8-B3F2-892E63C513B4}"/>
              </a:ext>
            </a:extLst>
          </p:cNvPr>
          <p:cNvPicPr>
            <a:picLocks noChangeAspect="1"/>
          </p:cNvPicPr>
          <p:nvPr/>
        </p:nvPicPr>
        <p:blipFill>
          <a:blip r:embed="rId3"/>
          <a:stretch>
            <a:fillRect/>
          </a:stretch>
        </p:blipFill>
        <p:spPr>
          <a:xfrm>
            <a:off x="10665744" y="4633047"/>
            <a:ext cx="1523922" cy="2030723"/>
          </a:xfrm>
          <a:prstGeom prst="rect">
            <a:avLst/>
          </a:prstGeom>
        </p:spPr>
      </p:pic>
      <p:pic>
        <p:nvPicPr>
          <p:cNvPr id="9" name="Picture 2" descr="This illustration, created at the Centers for Disease Control and Prevention (CDC), reveals ultrastructural morphology exhibited by coronaviruses. Note the spikes that adorn the outer surface of the virus, which impart the look of a corona surrounding the virion, when viewed electron microscopically. A novel coronavirus, named Severe Acute Respiratory Syndrome Coronavirus 2 (SARS-CoV-2), was identified as the cause of an outbreak of respiratory illness named coronavirus disease 2019 (COVID-19).">
            <a:extLst>
              <a:ext uri="{FF2B5EF4-FFF2-40B4-BE49-F238E27FC236}">
                <a16:creationId xmlns:a16="http://schemas.microsoft.com/office/drawing/2014/main" id="{15FD8AC0-C96F-4FA6-B9E9-52F1BFDF7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222" y="4633047"/>
            <a:ext cx="2800865" cy="15754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5A90176-3B31-4027-8D39-C9C55E8A48F6}"/>
              </a:ext>
            </a:extLst>
          </p:cNvPr>
          <p:cNvPicPr>
            <a:picLocks noChangeAspect="1"/>
          </p:cNvPicPr>
          <p:nvPr/>
        </p:nvPicPr>
        <p:blipFill>
          <a:blip r:embed="rId5"/>
          <a:stretch>
            <a:fillRect/>
          </a:stretch>
        </p:blipFill>
        <p:spPr>
          <a:xfrm>
            <a:off x="3498574" y="521782"/>
            <a:ext cx="5372825" cy="3316292"/>
          </a:xfrm>
          <a:prstGeom prst="rect">
            <a:avLst/>
          </a:prstGeom>
        </p:spPr>
      </p:pic>
    </p:spTree>
    <p:extLst>
      <p:ext uri="{BB962C8B-B14F-4D97-AF65-F5344CB8AC3E}">
        <p14:creationId xmlns:p14="http://schemas.microsoft.com/office/powerpoint/2010/main" val="762120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C13EC1-D191-FB4D-B095-94AD20369FF7}"/>
              </a:ext>
            </a:extLst>
          </p:cNvPr>
          <p:cNvSpPr/>
          <p:nvPr/>
        </p:nvSpPr>
        <p:spPr>
          <a:xfrm>
            <a:off x="1526666" y="19687"/>
            <a:ext cx="926834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42"/>
                </a:solidFill>
                <a:effectLst/>
                <a:uLnTx/>
                <a:uFillTx/>
                <a:latin typeface="Calibri" panose="020F0502020204030204"/>
                <a:ea typeface="+mn-ea"/>
                <a:cs typeface="+mn-cs"/>
              </a:rPr>
              <a:t>   SCIENCE &amp; TECHNOLOGY - BEHIND PRODUCTION PROCESS</a:t>
            </a:r>
          </a:p>
        </p:txBody>
      </p:sp>
      <p:sp>
        <p:nvSpPr>
          <p:cNvPr id="12" name="Rectangle 11">
            <a:extLst>
              <a:ext uri="{FF2B5EF4-FFF2-40B4-BE49-F238E27FC236}">
                <a16:creationId xmlns:a16="http://schemas.microsoft.com/office/drawing/2014/main" id="{79DD0B10-63C6-F645-8B22-896273B3B173}"/>
              </a:ext>
            </a:extLst>
          </p:cNvPr>
          <p:cNvSpPr/>
          <p:nvPr/>
        </p:nvSpPr>
        <p:spPr>
          <a:xfrm>
            <a:off x="1108835" y="525478"/>
            <a:ext cx="1055194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42"/>
                </a:solidFill>
                <a:effectLst/>
                <a:uLnTx/>
                <a:uFillTx/>
                <a:latin typeface="Calibri" panose="020F0502020204030204" pitchFamily="34" charset="0"/>
                <a:ea typeface="+mn-ea"/>
                <a:cs typeface="Calibri" panose="020F0502020204030204" pitchFamily="34" charset="0"/>
              </a:rPr>
              <a:t>Production process is grounded in continuous scientific testing &amp; improvements</a:t>
            </a:r>
            <a:r>
              <a:rPr kumimoji="0" lang="en-GB" sz="2400" b="1" i="0" u="none" strike="noStrike" kern="1200" cap="none" spc="0" normalizeH="0" baseline="0" noProof="0" dirty="0">
                <a:ln>
                  <a:noFill/>
                </a:ln>
                <a:solidFill>
                  <a:prstClr val="black"/>
                </a:solidFill>
                <a:effectLst/>
                <a:uLnTx/>
                <a:uFillTx/>
                <a:latin typeface="Futura PT Light" panose="020B0402020204020303" pitchFamily="34" charset="77"/>
                <a:ea typeface="+mn-ea"/>
                <a:cs typeface="+mn-cs"/>
              </a:rPr>
              <a:t>.</a:t>
            </a:r>
          </a:p>
        </p:txBody>
      </p:sp>
      <p:pic>
        <p:nvPicPr>
          <p:cNvPr id="3080" name="Picture 8" descr="Premium Photo | Female scientist with hijab working in lab with microscope">
            <a:extLst>
              <a:ext uri="{FF2B5EF4-FFF2-40B4-BE49-F238E27FC236}">
                <a16:creationId xmlns:a16="http://schemas.microsoft.com/office/drawing/2014/main" id="{34820CB9-C3F2-4F09-B1AC-2249D7E1C3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8" y="1024208"/>
            <a:ext cx="3977994" cy="297541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e Don&amp;#39;t Understand Life - Pacific Standard">
            <a:extLst>
              <a:ext uri="{FF2B5EF4-FFF2-40B4-BE49-F238E27FC236}">
                <a16:creationId xmlns:a16="http://schemas.microsoft.com/office/drawing/2014/main" id="{BBD81364-A66C-4D5E-B6E6-B8ADF3537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148" y="1024208"/>
            <a:ext cx="4153852" cy="30063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60D6E5A-F0AD-4175-9B21-17D28C7C07F2}"/>
              </a:ext>
            </a:extLst>
          </p:cNvPr>
          <p:cNvSpPr txBox="1"/>
          <p:nvPr/>
        </p:nvSpPr>
        <p:spPr>
          <a:xfrm>
            <a:off x="5441596" y="3290884"/>
            <a:ext cx="13088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1" i="0" u="none" strike="noStrike" kern="1200" cap="none" spc="0" normalizeH="0" baseline="0" noProof="0" dirty="0" err="1">
                <a:ln>
                  <a:noFill/>
                </a:ln>
                <a:solidFill>
                  <a:srgbClr val="0974BB"/>
                </a:solidFill>
                <a:effectLst/>
                <a:uLnTx/>
                <a:uFillTx/>
                <a:latin typeface="Montserrat-SemiBold"/>
                <a:ea typeface="+mn-ea"/>
                <a:cs typeface="+mn-cs"/>
              </a:rPr>
              <a:t>HOCl</a:t>
            </a:r>
            <a:endParaRPr kumimoji="0" lang="en-AU"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DD3ACFE-C4C3-4E9B-B237-E8F98815983D}"/>
              </a:ext>
            </a:extLst>
          </p:cNvPr>
          <p:cNvSpPr txBox="1"/>
          <p:nvPr/>
        </p:nvSpPr>
        <p:spPr>
          <a:xfrm>
            <a:off x="4518903" y="1070954"/>
            <a:ext cx="347632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974BB"/>
                </a:solidFill>
                <a:effectLst/>
                <a:uLnTx/>
                <a:uFillTx/>
                <a:latin typeface="Montserrat-SemiBold"/>
                <a:ea typeface="+mn-ea"/>
                <a:cs typeface="+mn-cs"/>
              </a:rPr>
              <a:t>SCIENCE INVENTS</a:t>
            </a:r>
          </a:p>
        </p:txBody>
      </p:sp>
      <p:sp>
        <p:nvSpPr>
          <p:cNvPr id="18" name="TextBox 17">
            <a:extLst>
              <a:ext uri="{FF2B5EF4-FFF2-40B4-BE49-F238E27FC236}">
                <a16:creationId xmlns:a16="http://schemas.microsoft.com/office/drawing/2014/main" id="{EBC6DF5D-A300-445C-A491-4596B900647B}"/>
              </a:ext>
            </a:extLst>
          </p:cNvPr>
          <p:cNvSpPr txBox="1"/>
          <p:nvPr/>
        </p:nvSpPr>
        <p:spPr>
          <a:xfrm>
            <a:off x="4642572" y="4061362"/>
            <a:ext cx="27030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effectLst/>
                <a:uLnTx/>
                <a:uFillTx/>
                <a:latin typeface="Montserrat-SemiBold"/>
                <a:ea typeface="+mn-ea"/>
                <a:cs typeface="+mn-cs"/>
              </a:rPr>
              <a:t> TECHNOLOGY</a:t>
            </a:r>
            <a:r>
              <a:rPr kumimoji="0" lang="en-AU" sz="1800" b="1" i="0" u="none" strike="noStrike" kern="1200" cap="none" spc="0" normalizeH="0" baseline="0" noProof="0" dirty="0">
                <a:ln>
                  <a:noFill/>
                </a:ln>
                <a:effectLst/>
                <a:uLnTx/>
                <a:uFillTx/>
                <a:latin typeface="Montserrat-SemiBold"/>
                <a:ea typeface="+mn-ea"/>
                <a:cs typeface="+mn-cs"/>
              </a:rPr>
              <a:t> </a:t>
            </a:r>
          </a:p>
        </p:txBody>
      </p:sp>
      <p:sp>
        <p:nvSpPr>
          <p:cNvPr id="19" name="TextBox 18">
            <a:extLst>
              <a:ext uri="{FF2B5EF4-FFF2-40B4-BE49-F238E27FC236}">
                <a16:creationId xmlns:a16="http://schemas.microsoft.com/office/drawing/2014/main" id="{0DF07D34-C11D-413E-973D-5514CE64387E}"/>
              </a:ext>
            </a:extLst>
          </p:cNvPr>
          <p:cNvSpPr txBox="1"/>
          <p:nvPr/>
        </p:nvSpPr>
        <p:spPr>
          <a:xfrm>
            <a:off x="5159068" y="6294815"/>
            <a:ext cx="19754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effectLst/>
                <a:uLnTx/>
                <a:uFillTx/>
                <a:latin typeface="Montserrat-SemiBold"/>
                <a:ea typeface="+mn-ea"/>
                <a:cs typeface="+mn-cs"/>
              </a:rPr>
              <a:t>DELIVERS</a:t>
            </a:r>
            <a:endParaRPr kumimoji="0" lang="en-AU" sz="3200" b="0" i="0" u="none" strike="noStrike" kern="1200" cap="none" spc="0" normalizeH="0" baseline="0" noProof="0" dirty="0">
              <a:ln>
                <a:noFill/>
              </a:ln>
              <a:effectLst/>
              <a:uLnTx/>
              <a:uFillTx/>
              <a:latin typeface="Calibri" panose="020F0502020204030204"/>
              <a:ea typeface="+mn-ea"/>
              <a:cs typeface="+mn-cs"/>
            </a:endParaRPr>
          </a:p>
        </p:txBody>
      </p:sp>
      <p:pic>
        <p:nvPicPr>
          <p:cNvPr id="1036" name="Picture 12" descr="Top-grade biosafety lab building spree planned in southern China | South  China Morning Post">
            <a:extLst>
              <a:ext uri="{FF2B5EF4-FFF2-40B4-BE49-F238E27FC236}">
                <a16:creationId xmlns:a16="http://schemas.microsoft.com/office/drawing/2014/main" id="{38C02C01-1EA4-44F7-AF46-E6082D55D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7723" y="160165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iological Safety | Academic Safety | Environmental Health &amp; Safety | TTU">
            <a:extLst>
              <a:ext uri="{FF2B5EF4-FFF2-40B4-BE49-F238E27FC236}">
                <a16:creationId xmlns:a16="http://schemas.microsoft.com/office/drawing/2014/main" id="{62104042-09B7-4F4A-AE97-05E36C1673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904" y="4755751"/>
            <a:ext cx="3283874" cy="14294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appliance, dryer, dark&#10;&#10;Description automatically generated">
            <a:extLst>
              <a:ext uri="{FF2B5EF4-FFF2-40B4-BE49-F238E27FC236}">
                <a16:creationId xmlns:a16="http://schemas.microsoft.com/office/drawing/2014/main" id="{C8C5FB3F-5275-4507-A626-1C982963D89A}"/>
              </a:ext>
            </a:extLst>
          </p:cNvPr>
          <p:cNvPicPr>
            <a:picLocks noChangeAspect="1"/>
          </p:cNvPicPr>
          <p:nvPr/>
        </p:nvPicPr>
        <p:blipFill>
          <a:blip r:embed="rId7"/>
          <a:stretch>
            <a:fillRect/>
          </a:stretch>
        </p:blipFill>
        <p:spPr>
          <a:xfrm>
            <a:off x="1293399" y="5225076"/>
            <a:ext cx="236397" cy="315014"/>
          </a:xfrm>
          <a:prstGeom prst="rect">
            <a:avLst/>
          </a:prstGeom>
        </p:spPr>
      </p:pic>
      <p:pic>
        <p:nvPicPr>
          <p:cNvPr id="21" name="Picture 20" descr="A picture containing appliance, dryer, dark&#10;&#10;Description automatically generated">
            <a:extLst>
              <a:ext uri="{FF2B5EF4-FFF2-40B4-BE49-F238E27FC236}">
                <a16:creationId xmlns:a16="http://schemas.microsoft.com/office/drawing/2014/main" id="{092AAC4A-ACA6-4E64-B662-EF745CC772E6}"/>
              </a:ext>
            </a:extLst>
          </p:cNvPr>
          <p:cNvPicPr>
            <a:picLocks noChangeAspect="1"/>
          </p:cNvPicPr>
          <p:nvPr/>
        </p:nvPicPr>
        <p:blipFill>
          <a:blip r:embed="rId7"/>
          <a:stretch>
            <a:fillRect/>
          </a:stretch>
        </p:blipFill>
        <p:spPr>
          <a:xfrm>
            <a:off x="11900254" y="6479870"/>
            <a:ext cx="236397" cy="315014"/>
          </a:xfrm>
          <a:prstGeom prst="rect">
            <a:avLst/>
          </a:prstGeom>
        </p:spPr>
      </p:pic>
      <p:pic>
        <p:nvPicPr>
          <p:cNvPr id="25" name="Picture 4">
            <a:extLst>
              <a:ext uri="{FF2B5EF4-FFF2-40B4-BE49-F238E27FC236}">
                <a16:creationId xmlns:a16="http://schemas.microsoft.com/office/drawing/2014/main" id="{6AC2D4B3-A73D-4F7F-81F8-E90592B1D2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18" y="3881451"/>
            <a:ext cx="3977994" cy="298846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appliance, dryer, dark&#10;&#10;Description automatically generated">
            <a:extLst>
              <a:ext uri="{FF2B5EF4-FFF2-40B4-BE49-F238E27FC236}">
                <a16:creationId xmlns:a16="http://schemas.microsoft.com/office/drawing/2014/main" id="{75933962-6E4C-4E36-BB0A-C97FE327EDAB}"/>
              </a:ext>
            </a:extLst>
          </p:cNvPr>
          <p:cNvPicPr>
            <a:picLocks noChangeAspect="1"/>
          </p:cNvPicPr>
          <p:nvPr/>
        </p:nvPicPr>
        <p:blipFill>
          <a:blip r:embed="rId7"/>
          <a:stretch>
            <a:fillRect/>
          </a:stretch>
        </p:blipFill>
        <p:spPr>
          <a:xfrm>
            <a:off x="1682052" y="5157917"/>
            <a:ext cx="236397" cy="315014"/>
          </a:xfrm>
          <a:prstGeom prst="rect">
            <a:avLst/>
          </a:prstGeom>
        </p:spPr>
      </p:pic>
      <p:pic>
        <p:nvPicPr>
          <p:cNvPr id="1026" name="Picture 2" descr="Healthcare Products for Nursing Homes | Hillrom Australia &amp;amp; New Zealand">
            <a:extLst>
              <a:ext uri="{FF2B5EF4-FFF2-40B4-BE49-F238E27FC236}">
                <a16:creationId xmlns:a16="http://schemas.microsoft.com/office/drawing/2014/main" id="{A81FEC51-813B-40B6-B600-0628942DB9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8148" y="3869532"/>
            <a:ext cx="4161880" cy="30003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appliance, dryer, dark&#10;&#10;Description automatically generated">
            <a:extLst>
              <a:ext uri="{FF2B5EF4-FFF2-40B4-BE49-F238E27FC236}">
                <a16:creationId xmlns:a16="http://schemas.microsoft.com/office/drawing/2014/main" id="{690F5A95-E0A0-45BF-B5F1-F0F03BEEA01A}"/>
              </a:ext>
            </a:extLst>
          </p:cNvPr>
          <p:cNvPicPr>
            <a:picLocks noChangeAspect="1"/>
          </p:cNvPicPr>
          <p:nvPr/>
        </p:nvPicPr>
        <p:blipFill>
          <a:blip r:embed="rId7"/>
          <a:stretch>
            <a:fillRect/>
          </a:stretch>
        </p:blipFill>
        <p:spPr>
          <a:xfrm rot="10622255" flipV="1">
            <a:off x="11474720" y="5391875"/>
            <a:ext cx="372114" cy="484172"/>
          </a:xfrm>
          <a:prstGeom prst="rect">
            <a:avLst/>
          </a:prstGeom>
        </p:spPr>
      </p:pic>
      <p:pic>
        <p:nvPicPr>
          <p:cNvPr id="23" name="Picture 22">
            <a:extLst>
              <a:ext uri="{FF2B5EF4-FFF2-40B4-BE49-F238E27FC236}">
                <a16:creationId xmlns:a16="http://schemas.microsoft.com/office/drawing/2014/main" id="{5D7BFDE6-2E04-426C-99D8-7D312C864474}"/>
              </a:ext>
            </a:extLst>
          </p:cNvPr>
          <p:cNvPicPr/>
          <p:nvPr/>
        </p:nvPicPr>
        <p:blipFill rotWithShape="1">
          <a:blip r:embed="rId10">
            <a:alphaModFix amt="10000"/>
            <a:extLst>
              <a:ext uri="{28A0092B-C50C-407E-A947-70E740481C1C}">
                <a14:useLocalDpi xmlns:a14="http://schemas.microsoft.com/office/drawing/2010/main" val="0"/>
              </a:ext>
            </a:extLst>
          </a:blip>
          <a:srcRect l="18750" t="18894"/>
          <a:stretch/>
        </p:blipFill>
        <p:spPr>
          <a:xfrm>
            <a:off x="-35953" y="0"/>
            <a:ext cx="6184900" cy="6858000"/>
          </a:xfrm>
          <a:prstGeom prst="rect">
            <a:avLst/>
          </a:prstGeom>
          <a:effectLst>
            <a:outerShdw blurRad="88900" dist="50800" dir="5400000" algn="ctr" rotWithShape="0">
              <a:srgbClr val="000000">
                <a:alpha val="0"/>
              </a:srgbClr>
            </a:outerShdw>
          </a:effectLst>
        </p:spPr>
      </p:pic>
      <p:pic>
        <p:nvPicPr>
          <p:cNvPr id="20" name="Picture 19" descr="A picture containing appliance, dryer, dark&#10;&#10;Description automatically generated">
            <a:extLst>
              <a:ext uri="{FF2B5EF4-FFF2-40B4-BE49-F238E27FC236}">
                <a16:creationId xmlns:a16="http://schemas.microsoft.com/office/drawing/2014/main" id="{9C134ACA-B655-4B1A-97EB-3DF2D5B21A32}"/>
              </a:ext>
            </a:extLst>
          </p:cNvPr>
          <p:cNvPicPr>
            <a:picLocks noChangeAspect="1"/>
          </p:cNvPicPr>
          <p:nvPr/>
        </p:nvPicPr>
        <p:blipFill>
          <a:blip r:embed="rId7"/>
          <a:stretch>
            <a:fillRect/>
          </a:stretch>
        </p:blipFill>
        <p:spPr>
          <a:xfrm>
            <a:off x="498504" y="5023831"/>
            <a:ext cx="406743" cy="542010"/>
          </a:xfrm>
          <a:prstGeom prst="rect">
            <a:avLst/>
          </a:prstGeom>
        </p:spPr>
      </p:pic>
      <p:pic>
        <p:nvPicPr>
          <p:cNvPr id="24" name="Picture 23">
            <a:extLst>
              <a:ext uri="{FF2B5EF4-FFF2-40B4-BE49-F238E27FC236}">
                <a16:creationId xmlns:a16="http://schemas.microsoft.com/office/drawing/2014/main" id="{A2D80633-F0CD-413F-857E-EC76289F8021}"/>
              </a:ext>
            </a:extLst>
          </p:cNvPr>
          <p:cNvPicPr>
            <a:picLocks noChangeAspect="1"/>
          </p:cNvPicPr>
          <p:nvPr/>
        </p:nvPicPr>
        <p:blipFill>
          <a:blip r:embed="rId11"/>
          <a:stretch>
            <a:fillRect/>
          </a:stretch>
        </p:blipFill>
        <p:spPr>
          <a:xfrm flipH="1">
            <a:off x="1880572" y="4651644"/>
            <a:ext cx="633438" cy="208214"/>
          </a:xfrm>
          <a:prstGeom prst="rect">
            <a:avLst/>
          </a:prstGeom>
          <a:scene3d>
            <a:camera prst="orthographicFront"/>
            <a:lightRig rig="threePt" dir="t"/>
          </a:scene3d>
          <a:sp3d prstMaterial="plastic">
            <a:bevelT/>
          </a:sp3d>
        </p:spPr>
      </p:pic>
    </p:spTree>
    <p:extLst>
      <p:ext uri="{BB962C8B-B14F-4D97-AF65-F5344CB8AC3E}">
        <p14:creationId xmlns:p14="http://schemas.microsoft.com/office/powerpoint/2010/main" val="3118222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C13EC1-D191-FB4D-B095-94AD20369FF7}"/>
              </a:ext>
            </a:extLst>
          </p:cNvPr>
          <p:cNvSpPr/>
          <p:nvPr/>
        </p:nvSpPr>
        <p:spPr>
          <a:xfrm>
            <a:off x="1526666" y="19687"/>
            <a:ext cx="926834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42"/>
                </a:solidFill>
                <a:effectLst/>
                <a:uLnTx/>
                <a:uFillTx/>
                <a:latin typeface="Calibri" panose="020F0502020204030204"/>
                <a:ea typeface="+mn-ea"/>
                <a:cs typeface="+mn-cs"/>
              </a:rPr>
              <a:t>   SCIENCE &amp; TECHNOLOGY - BEHIND PRODUCTION PROCESS</a:t>
            </a:r>
          </a:p>
        </p:txBody>
      </p:sp>
      <p:sp>
        <p:nvSpPr>
          <p:cNvPr id="12" name="Rectangle 11">
            <a:extLst>
              <a:ext uri="{FF2B5EF4-FFF2-40B4-BE49-F238E27FC236}">
                <a16:creationId xmlns:a16="http://schemas.microsoft.com/office/drawing/2014/main" id="{79DD0B10-63C6-F645-8B22-896273B3B173}"/>
              </a:ext>
            </a:extLst>
          </p:cNvPr>
          <p:cNvSpPr/>
          <p:nvPr/>
        </p:nvSpPr>
        <p:spPr>
          <a:xfrm>
            <a:off x="1241357" y="587033"/>
            <a:ext cx="1055194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7042"/>
                </a:solidFill>
                <a:effectLst/>
                <a:uLnTx/>
                <a:uFillTx/>
                <a:latin typeface="Calibri" panose="020F0502020204030204" pitchFamily="34" charset="0"/>
                <a:ea typeface="+mn-ea"/>
                <a:cs typeface="Calibri" panose="020F0502020204030204" pitchFamily="34" charset="0"/>
              </a:rPr>
              <a:t>Production process is grounded in continuous scientific testing &amp; improvements</a:t>
            </a:r>
            <a:r>
              <a:rPr kumimoji="0" lang="en-GB" sz="2400" b="1" i="0" u="none" strike="noStrike" kern="1200" cap="none" spc="0" normalizeH="0" baseline="0" noProof="0" dirty="0">
                <a:ln>
                  <a:noFill/>
                </a:ln>
                <a:solidFill>
                  <a:prstClr val="black"/>
                </a:solidFill>
                <a:effectLst/>
                <a:uLnTx/>
                <a:uFillTx/>
                <a:latin typeface="Futura PT Light" panose="020B0402020204020303" pitchFamily="34" charset="77"/>
                <a:ea typeface="+mn-ea"/>
                <a:cs typeface="+mn-cs"/>
              </a:rPr>
              <a:t>.</a:t>
            </a:r>
          </a:p>
        </p:txBody>
      </p:sp>
      <p:sp>
        <p:nvSpPr>
          <p:cNvPr id="15" name="TextBox 14">
            <a:extLst>
              <a:ext uri="{FF2B5EF4-FFF2-40B4-BE49-F238E27FC236}">
                <a16:creationId xmlns:a16="http://schemas.microsoft.com/office/drawing/2014/main" id="{060D6E5A-F0AD-4175-9B21-17D28C7C07F2}"/>
              </a:ext>
            </a:extLst>
          </p:cNvPr>
          <p:cNvSpPr txBox="1"/>
          <p:nvPr/>
        </p:nvSpPr>
        <p:spPr>
          <a:xfrm>
            <a:off x="5586136" y="3363051"/>
            <a:ext cx="130880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err="1">
                <a:ln>
                  <a:noFill/>
                </a:ln>
                <a:solidFill>
                  <a:srgbClr val="0974BB"/>
                </a:solidFill>
                <a:effectLst/>
                <a:uLnTx/>
                <a:uFillTx/>
                <a:latin typeface="Montserrat-SemiBold"/>
                <a:ea typeface="+mn-ea"/>
                <a:cs typeface="+mn-cs"/>
              </a:rPr>
              <a:t>HOCl</a:t>
            </a:r>
            <a:endPar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DD3ACFE-C4C3-4E9B-B237-E8F98815983D}"/>
              </a:ext>
            </a:extLst>
          </p:cNvPr>
          <p:cNvSpPr txBox="1"/>
          <p:nvPr/>
        </p:nvSpPr>
        <p:spPr>
          <a:xfrm>
            <a:off x="4609706" y="1062457"/>
            <a:ext cx="347632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974BB"/>
                </a:solidFill>
                <a:effectLst/>
                <a:uLnTx/>
                <a:uFillTx/>
                <a:latin typeface="Montserrat-SemiBold"/>
                <a:ea typeface="+mn-ea"/>
                <a:cs typeface="+mn-cs"/>
              </a:rPr>
              <a:t>SCIENCE INVENTS</a:t>
            </a:r>
          </a:p>
        </p:txBody>
      </p:sp>
      <p:sp>
        <p:nvSpPr>
          <p:cNvPr id="18" name="TextBox 17">
            <a:extLst>
              <a:ext uri="{FF2B5EF4-FFF2-40B4-BE49-F238E27FC236}">
                <a16:creationId xmlns:a16="http://schemas.microsoft.com/office/drawing/2014/main" id="{EBC6DF5D-A300-445C-A491-4596B900647B}"/>
              </a:ext>
            </a:extLst>
          </p:cNvPr>
          <p:cNvSpPr txBox="1"/>
          <p:nvPr/>
        </p:nvSpPr>
        <p:spPr>
          <a:xfrm>
            <a:off x="4832592" y="3992530"/>
            <a:ext cx="27030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0974BB"/>
                </a:solidFill>
                <a:effectLst/>
                <a:uLnTx/>
                <a:uFillTx/>
                <a:latin typeface="Montserrat-SemiBold"/>
                <a:ea typeface="+mn-ea"/>
                <a:cs typeface="+mn-cs"/>
              </a:rPr>
              <a:t> </a:t>
            </a:r>
            <a:r>
              <a:rPr kumimoji="0" lang="en-AU" sz="3200" b="1" i="0" u="none" strike="noStrike" kern="1200" cap="none" spc="0" normalizeH="0" baseline="0" noProof="0" dirty="0">
                <a:ln>
                  <a:noFill/>
                </a:ln>
                <a:effectLst/>
                <a:uLnTx/>
                <a:uFillTx/>
                <a:latin typeface="Montserrat-SemiBold"/>
                <a:ea typeface="+mn-ea"/>
                <a:cs typeface="+mn-cs"/>
              </a:rPr>
              <a:t>TECHNOLOGY</a:t>
            </a:r>
            <a:r>
              <a:rPr kumimoji="0" lang="en-AU" sz="1800" b="1" i="0" u="none" strike="noStrike" kern="1200" cap="none" spc="0" normalizeH="0" baseline="0" noProof="0" dirty="0">
                <a:ln>
                  <a:noFill/>
                </a:ln>
                <a:solidFill>
                  <a:srgbClr val="0974BB"/>
                </a:solidFill>
                <a:effectLst/>
                <a:uLnTx/>
                <a:uFillTx/>
                <a:latin typeface="Montserrat-SemiBold"/>
                <a:ea typeface="+mn-ea"/>
                <a:cs typeface="+mn-cs"/>
              </a:rPr>
              <a:t> </a:t>
            </a:r>
          </a:p>
        </p:txBody>
      </p:sp>
      <p:sp>
        <p:nvSpPr>
          <p:cNvPr id="19" name="TextBox 18">
            <a:extLst>
              <a:ext uri="{FF2B5EF4-FFF2-40B4-BE49-F238E27FC236}">
                <a16:creationId xmlns:a16="http://schemas.microsoft.com/office/drawing/2014/main" id="{0DF07D34-C11D-413E-973D-5514CE64387E}"/>
              </a:ext>
            </a:extLst>
          </p:cNvPr>
          <p:cNvSpPr txBox="1"/>
          <p:nvPr/>
        </p:nvSpPr>
        <p:spPr>
          <a:xfrm>
            <a:off x="5196396" y="6294815"/>
            <a:ext cx="197545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effectLst/>
                <a:uLnTx/>
                <a:uFillTx/>
                <a:latin typeface="Montserrat-SemiBold"/>
                <a:ea typeface="+mn-ea"/>
                <a:cs typeface="+mn-cs"/>
              </a:rPr>
              <a:t>DELIVERS</a:t>
            </a:r>
            <a:endParaRPr kumimoji="0" lang="en-AU" sz="3200" b="0" i="0" u="none" strike="noStrike" kern="1200" cap="none" spc="0" normalizeH="0" baseline="0" noProof="0" dirty="0">
              <a:ln>
                <a:noFill/>
              </a:ln>
              <a:effectLst/>
              <a:uLnTx/>
              <a:uFillTx/>
              <a:latin typeface="Calibri" panose="020F0502020204030204"/>
              <a:ea typeface="+mn-ea"/>
              <a:cs typeface="+mn-cs"/>
            </a:endParaRPr>
          </a:p>
        </p:txBody>
      </p:sp>
      <p:pic>
        <p:nvPicPr>
          <p:cNvPr id="21" name="Picture 20" descr="A picture containing appliance, dryer, dark&#10;&#10;Description automatically generated">
            <a:extLst>
              <a:ext uri="{FF2B5EF4-FFF2-40B4-BE49-F238E27FC236}">
                <a16:creationId xmlns:a16="http://schemas.microsoft.com/office/drawing/2014/main" id="{092AAC4A-ACA6-4E64-B662-EF745CC772E6}"/>
              </a:ext>
            </a:extLst>
          </p:cNvPr>
          <p:cNvPicPr>
            <a:picLocks noChangeAspect="1"/>
          </p:cNvPicPr>
          <p:nvPr/>
        </p:nvPicPr>
        <p:blipFill>
          <a:blip r:embed="rId3"/>
          <a:stretch>
            <a:fillRect/>
          </a:stretch>
        </p:blipFill>
        <p:spPr>
          <a:xfrm>
            <a:off x="11900254" y="6479870"/>
            <a:ext cx="236397" cy="315014"/>
          </a:xfrm>
          <a:prstGeom prst="rect">
            <a:avLst/>
          </a:prstGeom>
        </p:spPr>
      </p:pic>
      <p:pic>
        <p:nvPicPr>
          <p:cNvPr id="23" name="Picture 22" descr="A picture containing appliance, dryer, dark&#10;&#10;Description automatically generated">
            <a:extLst>
              <a:ext uri="{FF2B5EF4-FFF2-40B4-BE49-F238E27FC236}">
                <a16:creationId xmlns:a16="http://schemas.microsoft.com/office/drawing/2014/main" id="{B8C7CA67-7507-41C6-995F-17D0032A83F6}"/>
              </a:ext>
            </a:extLst>
          </p:cNvPr>
          <p:cNvPicPr>
            <a:picLocks noChangeAspect="1"/>
          </p:cNvPicPr>
          <p:nvPr/>
        </p:nvPicPr>
        <p:blipFill>
          <a:blip r:embed="rId3"/>
          <a:stretch>
            <a:fillRect/>
          </a:stretch>
        </p:blipFill>
        <p:spPr>
          <a:xfrm>
            <a:off x="3046819" y="5311215"/>
            <a:ext cx="236397" cy="315014"/>
          </a:xfrm>
          <a:prstGeom prst="rect">
            <a:avLst/>
          </a:prstGeom>
        </p:spPr>
      </p:pic>
      <p:pic>
        <p:nvPicPr>
          <p:cNvPr id="2062" name="Picture 14" descr="Poultry biosecurity has lessons for coping with COVID-19">
            <a:extLst>
              <a:ext uri="{FF2B5EF4-FFF2-40B4-BE49-F238E27FC236}">
                <a16:creationId xmlns:a16="http://schemas.microsoft.com/office/drawing/2014/main" id="{4A8EC60B-E1D0-4575-86F3-07334BCD0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442" y="4548173"/>
            <a:ext cx="3140748" cy="183831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What is HOCL? - AmbiX Technology">
            <a:extLst>
              <a:ext uri="{FF2B5EF4-FFF2-40B4-BE49-F238E27FC236}">
                <a16:creationId xmlns:a16="http://schemas.microsoft.com/office/drawing/2014/main" id="{635FDB28-04AC-4584-BEBB-B15E3230A1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310" y="1660991"/>
            <a:ext cx="3140749" cy="175471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Water Sifu #28: Chemicals in Water Treatment | The Water Sifu">
            <a:extLst>
              <a:ext uri="{FF2B5EF4-FFF2-40B4-BE49-F238E27FC236}">
                <a16:creationId xmlns:a16="http://schemas.microsoft.com/office/drawing/2014/main" id="{121C03D1-9B99-4A89-8BF7-D92911D798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3567" y="1146631"/>
            <a:ext cx="4188433" cy="2845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ursing home - Wikipedia">
            <a:extLst>
              <a:ext uri="{FF2B5EF4-FFF2-40B4-BE49-F238E27FC236}">
                <a16:creationId xmlns:a16="http://schemas.microsoft.com/office/drawing/2014/main" id="{B4CB034E-D87F-4D2D-9FDC-CA4CABB41A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3842" y="3880523"/>
            <a:ext cx="4207882" cy="2977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ovid-19 Australia: Aged care workers refuse vaccine jab as Sydney exposure  list grows - Salten News">
            <a:extLst>
              <a:ext uri="{FF2B5EF4-FFF2-40B4-BE49-F238E27FC236}">
                <a16:creationId xmlns:a16="http://schemas.microsoft.com/office/drawing/2014/main" id="{9EFD3C5A-CEB0-4F53-8704-FB475211E0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22" y="3875021"/>
            <a:ext cx="4503301" cy="30045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linical Neuropsychiatry in the 21st Century: New developments, new  challenges | School of Medical Sciences">
            <a:extLst>
              <a:ext uri="{FF2B5EF4-FFF2-40B4-BE49-F238E27FC236}">
                <a16:creationId xmlns:a16="http://schemas.microsoft.com/office/drawing/2014/main" id="{0499C030-6C89-4768-864B-AC915C1803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7" y="1184753"/>
            <a:ext cx="4503301" cy="27630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66BB4A9-11C1-48AD-BFB3-A43176475C55}"/>
              </a:ext>
            </a:extLst>
          </p:cNvPr>
          <p:cNvPicPr/>
          <p:nvPr/>
        </p:nvPicPr>
        <p:blipFill rotWithShape="1">
          <a:blip r:embed="rId10">
            <a:alphaModFix amt="10000"/>
            <a:extLst>
              <a:ext uri="{28A0092B-C50C-407E-A947-70E740481C1C}">
                <a14:useLocalDpi xmlns:a14="http://schemas.microsoft.com/office/drawing/2010/main" val="0"/>
              </a:ext>
            </a:extLst>
          </a:blip>
          <a:srcRect l="18750" t="18894"/>
          <a:stretch/>
        </p:blipFill>
        <p:spPr>
          <a:xfrm>
            <a:off x="0" y="0"/>
            <a:ext cx="6274612" cy="5944463"/>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652362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2495" y="2606567"/>
            <a:ext cx="4659398" cy="4251433"/>
          </a:xfrm>
          <a:prstGeom prst="rect">
            <a:avLst/>
          </a:prstGeom>
        </p:spPr>
      </p:pic>
      <p:sp>
        <p:nvSpPr>
          <p:cNvPr id="8" name="Rectangle 7">
            <a:extLst>
              <a:ext uri="{FF2B5EF4-FFF2-40B4-BE49-F238E27FC236}">
                <a16:creationId xmlns:a16="http://schemas.microsoft.com/office/drawing/2014/main" id="{C9C13EC1-D191-FB4D-B095-94AD20369FF7}"/>
              </a:ext>
            </a:extLst>
          </p:cNvPr>
          <p:cNvSpPr/>
          <p:nvPr/>
        </p:nvSpPr>
        <p:spPr>
          <a:xfrm>
            <a:off x="4459242" y="1044646"/>
            <a:ext cx="3887700" cy="646331"/>
          </a:xfrm>
          <a:prstGeom prst="rect">
            <a:avLst/>
          </a:prstGeom>
        </p:spPr>
        <p:txBody>
          <a:bodyPr wrap="square">
            <a:spAutoFit/>
          </a:bodyPr>
          <a:lstStyle/>
          <a:p>
            <a:pPr algn="ctr"/>
            <a:r>
              <a:rPr lang="en-US" sz="3600" b="1" dirty="0">
                <a:solidFill>
                  <a:srgbClr val="007042"/>
                </a:solidFill>
              </a:rPr>
              <a:t>MORE BENEFITS</a:t>
            </a:r>
          </a:p>
        </p:txBody>
      </p:sp>
      <p:sp>
        <p:nvSpPr>
          <p:cNvPr id="9" name="Rectangle 8">
            <a:extLst>
              <a:ext uri="{FF2B5EF4-FFF2-40B4-BE49-F238E27FC236}">
                <a16:creationId xmlns:a16="http://schemas.microsoft.com/office/drawing/2014/main" id="{C9C13EC1-D191-FB4D-B095-94AD20369FF7}"/>
              </a:ext>
            </a:extLst>
          </p:cNvPr>
          <p:cNvSpPr/>
          <p:nvPr/>
        </p:nvSpPr>
        <p:spPr>
          <a:xfrm>
            <a:off x="5478055" y="2913099"/>
            <a:ext cx="5797714" cy="646331"/>
          </a:xfrm>
          <a:prstGeom prst="rect">
            <a:avLst/>
          </a:prstGeom>
        </p:spPr>
        <p:txBody>
          <a:bodyPr wrap="square">
            <a:spAutoFit/>
          </a:bodyPr>
          <a:lstStyle/>
          <a:p>
            <a:r>
              <a:rPr lang="en-US" b="1" dirty="0">
                <a:solidFill>
                  <a:srgbClr val="007042"/>
                </a:solidFill>
              </a:rPr>
              <a:t>A total complete solution for all </a:t>
            </a:r>
          </a:p>
          <a:p>
            <a:r>
              <a:rPr lang="en-US" b="1" dirty="0">
                <a:solidFill>
                  <a:srgbClr val="007042"/>
                </a:solidFill>
              </a:rPr>
              <a:t>disinfecting requirements.</a:t>
            </a:r>
          </a:p>
        </p:txBody>
      </p:sp>
      <p:sp>
        <p:nvSpPr>
          <p:cNvPr id="10" name="Rectangle 9">
            <a:extLst>
              <a:ext uri="{FF2B5EF4-FFF2-40B4-BE49-F238E27FC236}">
                <a16:creationId xmlns:a16="http://schemas.microsoft.com/office/drawing/2014/main" id="{C9C13EC1-D191-FB4D-B095-94AD20369FF7}"/>
              </a:ext>
            </a:extLst>
          </p:cNvPr>
          <p:cNvSpPr/>
          <p:nvPr/>
        </p:nvSpPr>
        <p:spPr>
          <a:xfrm>
            <a:off x="5717527" y="3716286"/>
            <a:ext cx="5872511" cy="646331"/>
          </a:xfrm>
          <a:prstGeom prst="rect">
            <a:avLst/>
          </a:prstGeom>
        </p:spPr>
        <p:txBody>
          <a:bodyPr wrap="square">
            <a:spAutoFit/>
          </a:bodyPr>
          <a:lstStyle/>
          <a:p>
            <a:r>
              <a:rPr lang="en-US" b="1" dirty="0">
                <a:solidFill>
                  <a:srgbClr val="007042"/>
                </a:solidFill>
              </a:rPr>
              <a:t>Enhanced microbial and biofilm control provides confidence that organizations are offering quality assured products.</a:t>
            </a:r>
          </a:p>
        </p:txBody>
      </p:sp>
      <p:sp>
        <p:nvSpPr>
          <p:cNvPr id="11" name="Rectangle 10">
            <a:extLst>
              <a:ext uri="{FF2B5EF4-FFF2-40B4-BE49-F238E27FC236}">
                <a16:creationId xmlns:a16="http://schemas.microsoft.com/office/drawing/2014/main" id="{C9C13EC1-D191-FB4D-B095-94AD20369FF7}"/>
              </a:ext>
            </a:extLst>
          </p:cNvPr>
          <p:cNvSpPr/>
          <p:nvPr/>
        </p:nvSpPr>
        <p:spPr>
          <a:xfrm>
            <a:off x="5785492" y="4441896"/>
            <a:ext cx="5390180" cy="646331"/>
          </a:xfrm>
          <a:prstGeom prst="rect">
            <a:avLst/>
          </a:prstGeom>
        </p:spPr>
        <p:txBody>
          <a:bodyPr wrap="square">
            <a:spAutoFit/>
          </a:bodyPr>
          <a:lstStyle/>
          <a:p>
            <a:r>
              <a:rPr lang="en-US" b="1" dirty="0">
                <a:solidFill>
                  <a:srgbClr val="007042"/>
                </a:solidFill>
              </a:rPr>
              <a:t>Can be fogged at low concentrations to ensure cost-effective surface decontamination.</a:t>
            </a:r>
          </a:p>
        </p:txBody>
      </p:sp>
      <p:sp>
        <p:nvSpPr>
          <p:cNvPr id="12" name="Rectangle 11">
            <a:extLst>
              <a:ext uri="{FF2B5EF4-FFF2-40B4-BE49-F238E27FC236}">
                <a16:creationId xmlns:a16="http://schemas.microsoft.com/office/drawing/2014/main" id="{C9C13EC1-D191-FB4D-B095-94AD20369FF7}"/>
              </a:ext>
            </a:extLst>
          </p:cNvPr>
          <p:cNvSpPr/>
          <p:nvPr/>
        </p:nvSpPr>
        <p:spPr>
          <a:xfrm>
            <a:off x="5717527" y="5105266"/>
            <a:ext cx="5620432" cy="646331"/>
          </a:xfrm>
          <a:prstGeom prst="rect">
            <a:avLst/>
          </a:prstGeom>
        </p:spPr>
        <p:txBody>
          <a:bodyPr wrap="square">
            <a:spAutoFit/>
          </a:bodyPr>
          <a:lstStyle/>
          <a:p>
            <a:r>
              <a:rPr lang="en-US" b="1" dirty="0">
                <a:solidFill>
                  <a:srgbClr val="007042"/>
                </a:solidFill>
              </a:rPr>
              <a:t>Easy and safe to apply, requiring no special handling procedures or safety equipment.</a:t>
            </a:r>
          </a:p>
        </p:txBody>
      </p:sp>
      <p:sp>
        <p:nvSpPr>
          <p:cNvPr id="13" name="Rectangle 12">
            <a:extLst>
              <a:ext uri="{FF2B5EF4-FFF2-40B4-BE49-F238E27FC236}">
                <a16:creationId xmlns:a16="http://schemas.microsoft.com/office/drawing/2014/main" id="{C9C13EC1-D191-FB4D-B095-94AD20369FF7}"/>
              </a:ext>
            </a:extLst>
          </p:cNvPr>
          <p:cNvSpPr/>
          <p:nvPr/>
        </p:nvSpPr>
        <p:spPr>
          <a:xfrm>
            <a:off x="5353088" y="5840219"/>
            <a:ext cx="6349309" cy="646331"/>
          </a:xfrm>
          <a:prstGeom prst="rect">
            <a:avLst/>
          </a:prstGeom>
        </p:spPr>
        <p:txBody>
          <a:bodyPr wrap="square">
            <a:spAutoFit/>
          </a:bodyPr>
          <a:lstStyle/>
          <a:p>
            <a:r>
              <a:rPr lang="en-US" b="1" dirty="0">
                <a:solidFill>
                  <a:srgbClr val="007042"/>
                </a:solidFill>
              </a:rPr>
              <a:t>No harmful chemicals needs to be sorted, processed or disposed of post cleaning of the premises.</a:t>
            </a:r>
          </a:p>
        </p:txBody>
      </p:sp>
      <p:pic>
        <p:nvPicPr>
          <p:cNvPr id="14" name="Picture 13"/>
          <p:cNvPicPr>
            <a:picLocks noChangeAspect="1"/>
          </p:cNvPicPr>
          <p:nvPr/>
        </p:nvPicPr>
        <p:blipFill>
          <a:blip r:embed="rId4"/>
          <a:stretch>
            <a:fillRect/>
          </a:stretch>
        </p:blipFill>
        <p:spPr>
          <a:xfrm>
            <a:off x="11175672" y="6473749"/>
            <a:ext cx="902952" cy="367869"/>
          </a:xfrm>
          <a:prstGeom prst="rect">
            <a:avLst/>
          </a:prstGeom>
        </p:spPr>
      </p:pic>
      <p:pic>
        <p:nvPicPr>
          <p:cNvPr id="16" name="Picture 8" descr="2020 World Press Photo Contest winners - Inside Imaging">
            <a:extLst>
              <a:ext uri="{FF2B5EF4-FFF2-40B4-BE49-F238E27FC236}">
                <a16:creationId xmlns:a16="http://schemas.microsoft.com/office/drawing/2014/main" id="{7CE5AB83-7683-4F2B-BFF6-9EA420C21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010"/>
            <a:ext cx="2332690" cy="3114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Opinion | This Is Why Nursing Homes Failed So Badly - The New York Times">
            <a:extLst>
              <a:ext uri="{FF2B5EF4-FFF2-40B4-BE49-F238E27FC236}">
                <a16:creationId xmlns:a16="http://schemas.microsoft.com/office/drawing/2014/main" id="{EA7A01DA-F656-4040-B05A-58768B3FB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5840" y="-12109"/>
            <a:ext cx="2404900" cy="29649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0604427-24AF-4BAA-9601-EB449BF51EC6}"/>
              </a:ext>
            </a:extLst>
          </p:cNvPr>
          <p:cNvPicPr/>
          <p:nvPr/>
        </p:nvPicPr>
        <p:blipFill rotWithShape="1">
          <a:blip r:embed="rId7">
            <a:alphaModFix amt="10000"/>
            <a:extLst>
              <a:ext uri="{28A0092B-C50C-407E-A947-70E740481C1C}">
                <a14:useLocalDpi xmlns:a14="http://schemas.microsoft.com/office/drawing/2010/main" val="0"/>
              </a:ext>
            </a:extLst>
          </a:blip>
          <a:srcRect l="18750" t="18894"/>
          <a:stretch/>
        </p:blipFill>
        <p:spPr>
          <a:xfrm>
            <a:off x="-35953" y="0"/>
            <a:ext cx="6184900" cy="6858000"/>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1940680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267D2A-D46E-DF4E-BE38-A9D0FDDDA133}"/>
              </a:ext>
            </a:extLst>
          </p:cNvPr>
          <p:cNvPicPr>
            <a:picLocks noChangeAspect="1"/>
          </p:cNvPicPr>
          <p:nvPr/>
        </p:nvPicPr>
        <p:blipFill>
          <a:blip r:embed="rId3"/>
          <a:stretch>
            <a:fillRect/>
          </a:stretch>
        </p:blipFill>
        <p:spPr>
          <a:xfrm>
            <a:off x="1849822" y="0"/>
            <a:ext cx="12192000" cy="6858000"/>
          </a:xfrm>
          <a:prstGeom prst="rect">
            <a:avLst/>
          </a:prstGeom>
        </p:spPr>
      </p:pic>
      <p:sp>
        <p:nvSpPr>
          <p:cNvPr id="5" name="Rectangle 4">
            <a:extLst>
              <a:ext uri="{FF2B5EF4-FFF2-40B4-BE49-F238E27FC236}">
                <a16:creationId xmlns:a16="http://schemas.microsoft.com/office/drawing/2014/main" id="{615DF67C-6DE1-194D-9F0E-2BD5E3512777}"/>
              </a:ext>
            </a:extLst>
          </p:cNvPr>
          <p:cNvSpPr/>
          <p:nvPr/>
        </p:nvSpPr>
        <p:spPr>
          <a:xfrm>
            <a:off x="0" y="228428"/>
            <a:ext cx="7717400" cy="523220"/>
          </a:xfrm>
          <a:prstGeom prst="rect">
            <a:avLst/>
          </a:prstGeom>
        </p:spPr>
        <p:txBody>
          <a:bodyPr wrap="square">
            <a:spAutoFit/>
          </a:bodyPr>
          <a:lstStyle/>
          <a:p>
            <a:pPr algn="ctr"/>
            <a:r>
              <a:rPr lang="en-US" sz="2800" b="1" dirty="0">
                <a:solidFill>
                  <a:srgbClr val="007042"/>
                </a:solidFill>
              </a:rPr>
              <a:t>ACCREDITTED BY GLOBAL LEADING LABORATORIES</a:t>
            </a:r>
          </a:p>
        </p:txBody>
      </p:sp>
      <p:pic>
        <p:nvPicPr>
          <p:cNvPr id="4" name="Picture 3">
            <a:extLst>
              <a:ext uri="{FF2B5EF4-FFF2-40B4-BE49-F238E27FC236}">
                <a16:creationId xmlns:a16="http://schemas.microsoft.com/office/drawing/2014/main" id="{DC7674C1-1580-DE48-B38D-F48B320E8BE2}"/>
              </a:ext>
            </a:extLst>
          </p:cNvPr>
          <p:cNvPicPr>
            <a:picLocks noChangeAspect="1"/>
          </p:cNvPicPr>
          <p:nvPr/>
        </p:nvPicPr>
        <p:blipFill>
          <a:blip r:embed="rId4"/>
          <a:stretch>
            <a:fillRect/>
          </a:stretch>
        </p:blipFill>
        <p:spPr>
          <a:xfrm>
            <a:off x="2161310" y="1250106"/>
            <a:ext cx="3590306" cy="5047881"/>
          </a:xfrm>
          <a:prstGeom prst="rect">
            <a:avLst/>
          </a:prstGeom>
        </p:spPr>
      </p:pic>
      <p:pic>
        <p:nvPicPr>
          <p:cNvPr id="8" name="Picture 7">
            <a:extLst>
              <a:ext uri="{FF2B5EF4-FFF2-40B4-BE49-F238E27FC236}">
                <a16:creationId xmlns:a16="http://schemas.microsoft.com/office/drawing/2014/main" id="{898167ED-6B2E-482C-8438-4A24A2EAE737}"/>
              </a:ext>
            </a:extLst>
          </p:cNvPr>
          <p:cNvPicPr/>
          <p:nvPr/>
        </p:nvPicPr>
        <p:blipFill rotWithShape="1">
          <a:blip r:embed="rId5">
            <a:alphaModFix amt="10000"/>
            <a:extLst>
              <a:ext uri="{28A0092B-C50C-407E-A947-70E740481C1C}">
                <a14:useLocalDpi xmlns:a14="http://schemas.microsoft.com/office/drawing/2010/main" val="0"/>
              </a:ext>
            </a:extLst>
          </a:blip>
          <a:srcRect l="18750" t="18894"/>
          <a:stretch/>
        </p:blipFill>
        <p:spPr>
          <a:xfrm>
            <a:off x="-1" y="0"/>
            <a:ext cx="5982512" cy="6858000"/>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2849494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57C013C-4292-4190-94AE-3041B07DE7F9}"/>
              </a:ext>
            </a:extLst>
          </p:cNvPr>
          <p:cNvPicPr>
            <a:picLocks noChangeAspect="1"/>
          </p:cNvPicPr>
          <p:nvPr/>
        </p:nvPicPr>
        <p:blipFill>
          <a:blip r:embed="rId2"/>
          <a:stretch>
            <a:fillRect/>
          </a:stretch>
        </p:blipFill>
        <p:spPr>
          <a:xfrm>
            <a:off x="0" y="1522756"/>
            <a:ext cx="5318051" cy="3699220"/>
          </a:xfrm>
          <a:prstGeom prst="rect">
            <a:avLst/>
          </a:prstGeom>
        </p:spPr>
      </p:pic>
      <p:pic>
        <p:nvPicPr>
          <p:cNvPr id="11" name="Picture 10">
            <a:extLst>
              <a:ext uri="{FF2B5EF4-FFF2-40B4-BE49-F238E27FC236}">
                <a16:creationId xmlns:a16="http://schemas.microsoft.com/office/drawing/2014/main" id="{67B80D68-1CDC-4D83-AAF1-B8C79AC119F3}"/>
              </a:ext>
            </a:extLst>
          </p:cNvPr>
          <p:cNvPicPr/>
          <p:nvPr/>
        </p:nvPicPr>
        <p:blipFill rotWithShape="1">
          <a:blip r:embed="rId3">
            <a:alphaModFix amt="10000"/>
            <a:extLst>
              <a:ext uri="{28A0092B-C50C-407E-A947-70E740481C1C}">
                <a14:useLocalDpi xmlns:a14="http://schemas.microsoft.com/office/drawing/2010/main" val="0"/>
              </a:ext>
            </a:extLst>
          </a:blip>
          <a:srcRect l="18750" t="18894"/>
          <a:stretch/>
        </p:blipFill>
        <p:spPr>
          <a:xfrm>
            <a:off x="-35953" y="0"/>
            <a:ext cx="6184900" cy="6858000"/>
          </a:xfrm>
          <a:prstGeom prst="rect">
            <a:avLst/>
          </a:prstGeom>
          <a:effectLst>
            <a:outerShdw blurRad="88900" dist="50800" dir="5400000" algn="ctr" rotWithShape="0">
              <a:srgbClr val="000000">
                <a:alpha val="0"/>
              </a:srgbClr>
            </a:outerShdw>
          </a:effectLst>
        </p:spPr>
      </p:pic>
      <p:sp>
        <p:nvSpPr>
          <p:cNvPr id="6" name="TextBox 5">
            <a:extLst>
              <a:ext uri="{FF2B5EF4-FFF2-40B4-BE49-F238E27FC236}">
                <a16:creationId xmlns:a16="http://schemas.microsoft.com/office/drawing/2014/main" id="{4AE9035D-1118-49AA-83CC-DB3048F82CDD}"/>
              </a:ext>
            </a:extLst>
          </p:cNvPr>
          <p:cNvSpPr txBox="1"/>
          <p:nvPr/>
        </p:nvSpPr>
        <p:spPr>
          <a:xfrm>
            <a:off x="548755" y="4883422"/>
            <a:ext cx="4925271" cy="1754326"/>
          </a:xfrm>
          <a:prstGeom prst="rect">
            <a:avLst/>
          </a:prstGeom>
          <a:noFill/>
        </p:spPr>
        <p:txBody>
          <a:bodyPr wrap="square">
            <a:spAutoFit/>
          </a:bodyPr>
          <a:lstStyle/>
          <a:p>
            <a:endParaRPr lang="en-AU" b="1" dirty="0">
              <a:solidFill>
                <a:schemeClr val="accent5">
                  <a:lumMod val="50000"/>
                </a:schemeClr>
              </a:solidFill>
            </a:endParaRPr>
          </a:p>
          <a:p>
            <a:r>
              <a:rPr lang="en-AU" b="1" dirty="0">
                <a:solidFill>
                  <a:schemeClr val="accent5">
                    <a:lumMod val="50000"/>
                  </a:schemeClr>
                </a:solidFill>
              </a:rPr>
              <a:t>15 Litre Container - MSMD15 </a:t>
            </a:r>
          </a:p>
          <a:p>
            <a:r>
              <a:rPr lang="en-AU" b="1" dirty="0">
                <a:solidFill>
                  <a:schemeClr val="accent5">
                    <a:lumMod val="50000"/>
                  </a:schemeClr>
                </a:solidFill>
              </a:rPr>
              <a:t>5 Litre Container - MSM05</a:t>
            </a:r>
          </a:p>
          <a:p>
            <a:r>
              <a:rPr lang="en-AU" b="1" dirty="0">
                <a:solidFill>
                  <a:schemeClr val="accent5">
                    <a:lumMod val="50000"/>
                  </a:schemeClr>
                </a:solidFill>
              </a:rPr>
              <a:t>500 ml Dispenser – Empty MSM500E</a:t>
            </a:r>
          </a:p>
          <a:p>
            <a:r>
              <a:rPr lang="en-AU" b="1" dirty="0">
                <a:solidFill>
                  <a:schemeClr val="accent5">
                    <a:lumMod val="50000"/>
                  </a:schemeClr>
                </a:solidFill>
              </a:rPr>
              <a:t>250 ml Dispenser - MSM250</a:t>
            </a:r>
          </a:p>
          <a:p>
            <a:r>
              <a:rPr lang="en-AU" b="1" dirty="0">
                <a:solidFill>
                  <a:schemeClr val="accent5">
                    <a:lumMod val="50000"/>
                  </a:schemeClr>
                </a:solidFill>
              </a:rPr>
              <a:t>Handheld Auto Sprayer 1L - MSM1L</a:t>
            </a:r>
          </a:p>
        </p:txBody>
      </p:sp>
      <p:sp>
        <p:nvSpPr>
          <p:cNvPr id="7" name="TextBox 6">
            <a:extLst>
              <a:ext uri="{FF2B5EF4-FFF2-40B4-BE49-F238E27FC236}">
                <a16:creationId xmlns:a16="http://schemas.microsoft.com/office/drawing/2014/main" id="{0D807B39-2B47-49D9-BE38-1A260C055557}"/>
              </a:ext>
            </a:extLst>
          </p:cNvPr>
          <p:cNvSpPr txBox="1"/>
          <p:nvPr/>
        </p:nvSpPr>
        <p:spPr>
          <a:xfrm>
            <a:off x="548755" y="106984"/>
            <a:ext cx="10968575" cy="1415772"/>
          </a:xfrm>
          <a:prstGeom prst="rect">
            <a:avLst/>
          </a:prstGeom>
          <a:noFill/>
        </p:spPr>
        <p:txBody>
          <a:bodyPr wrap="square">
            <a:spAutoFit/>
          </a:bodyPr>
          <a:lstStyle/>
          <a:p>
            <a:r>
              <a:rPr lang="en-AU" sz="3200" b="1" dirty="0">
                <a:solidFill>
                  <a:schemeClr val="accent5">
                    <a:lumMod val="75000"/>
                  </a:schemeClr>
                </a:solidFill>
              </a:rPr>
              <a:t>                 </a:t>
            </a:r>
            <a:r>
              <a:rPr lang="en-GB" sz="3200" b="1" dirty="0">
                <a:solidFill>
                  <a:srgbClr val="1E6EB0"/>
                </a:solidFill>
              </a:rPr>
              <a:t>SHIELDme</a:t>
            </a:r>
            <a:r>
              <a:rPr lang="en-GB" sz="3200" b="1" baseline="30000" dirty="0">
                <a:solidFill>
                  <a:srgbClr val="1E6EB0"/>
                </a:solidFill>
              </a:rPr>
              <a:t>TM</a:t>
            </a:r>
            <a:r>
              <a:rPr lang="en-AU" sz="3200" b="1" dirty="0">
                <a:solidFill>
                  <a:schemeClr val="accent5">
                    <a:lumMod val="75000"/>
                  </a:schemeClr>
                </a:solidFill>
              </a:rPr>
              <a:t>  HOSPITAL GRADE </a:t>
            </a:r>
            <a:r>
              <a:rPr lang="en-AU" sz="3200" b="1" dirty="0">
                <a:solidFill>
                  <a:srgbClr val="1E6EB0"/>
                </a:solidFill>
              </a:rPr>
              <a:t>DISINFECTANT</a:t>
            </a:r>
          </a:p>
          <a:p>
            <a:r>
              <a:rPr lang="en-AU" b="1" dirty="0">
                <a:solidFill>
                  <a:srgbClr val="1E6EB0"/>
                </a:solidFill>
              </a:rPr>
              <a:t>                             </a:t>
            </a:r>
            <a:endParaRPr lang="en-AU" sz="1800" b="1" dirty="0">
              <a:solidFill>
                <a:srgbClr val="1E6EB0"/>
              </a:solidFill>
            </a:endParaRPr>
          </a:p>
          <a:p>
            <a:r>
              <a:rPr lang="en-AU" sz="2400" b="1" dirty="0">
                <a:solidFill>
                  <a:srgbClr val="1E6EB0"/>
                </a:solidFill>
              </a:rPr>
              <a:t>                                     </a:t>
            </a:r>
            <a:r>
              <a:rPr lang="en-GB" sz="3600" b="1" baseline="30000" dirty="0">
                <a:solidFill>
                  <a:srgbClr val="1E6EB0"/>
                </a:solidFill>
              </a:rPr>
              <a:t>THE </a:t>
            </a:r>
            <a:r>
              <a:rPr lang="en-GB" sz="3600" b="1" i="1" baseline="30000" dirty="0">
                <a:solidFill>
                  <a:srgbClr val="1E6EB0"/>
                </a:solidFill>
              </a:rPr>
              <a:t>NEW</a:t>
            </a:r>
            <a:r>
              <a:rPr lang="en-GB" sz="3600" b="1" baseline="30000" dirty="0">
                <a:solidFill>
                  <a:srgbClr val="1E6EB0"/>
                </a:solidFill>
              </a:rPr>
              <a:t>  “STATE OF THE ART” DISINFECTANT</a:t>
            </a:r>
            <a:endParaRPr lang="en-AU" sz="3600" b="1" dirty="0">
              <a:solidFill>
                <a:srgbClr val="1E6EB0"/>
              </a:solidFill>
            </a:endParaRPr>
          </a:p>
        </p:txBody>
      </p:sp>
      <p:sp>
        <p:nvSpPr>
          <p:cNvPr id="9" name="TextBox 8">
            <a:extLst>
              <a:ext uri="{FF2B5EF4-FFF2-40B4-BE49-F238E27FC236}">
                <a16:creationId xmlns:a16="http://schemas.microsoft.com/office/drawing/2014/main" id="{72578C90-1AEC-49EC-ABD5-81B4C4ED5ECB}"/>
              </a:ext>
            </a:extLst>
          </p:cNvPr>
          <p:cNvSpPr txBox="1"/>
          <p:nvPr/>
        </p:nvSpPr>
        <p:spPr>
          <a:xfrm>
            <a:off x="4690954" y="1243226"/>
            <a:ext cx="3919848" cy="3970318"/>
          </a:xfrm>
          <a:prstGeom prst="rect">
            <a:avLst/>
          </a:prstGeom>
          <a:noFill/>
        </p:spPr>
        <p:txBody>
          <a:bodyPr wrap="square">
            <a:spAutoFit/>
          </a:bodyPr>
          <a:lstStyle/>
          <a:p>
            <a:r>
              <a:rPr lang="en-GB" sz="2800" b="1" dirty="0">
                <a:solidFill>
                  <a:srgbClr val="1E6EB0"/>
                </a:solidFill>
              </a:rPr>
              <a:t>             </a:t>
            </a:r>
            <a:endParaRPr lang="en-GB" sz="2800" b="1" baseline="30000" dirty="0">
              <a:solidFill>
                <a:srgbClr val="1E6EB0"/>
              </a:solidFill>
            </a:endParaRPr>
          </a:p>
          <a:p>
            <a:endParaRPr lang="en-GB" sz="2800" b="1" i="1" baseline="30000" dirty="0">
              <a:solidFill>
                <a:srgbClr val="1E6EB0"/>
              </a:solidFill>
            </a:endParaRPr>
          </a:p>
          <a:p>
            <a:r>
              <a:rPr lang="en-GB" sz="2800" b="1" i="1" baseline="30000" dirty="0">
                <a:solidFill>
                  <a:srgbClr val="1E6EB0"/>
                </a:solidFill>
              </a:rPr>
              <a:t>.</a:t>
            </a:r>
          </a:p>
          <a:p>
            <a:r>
              <a:rPr lang="en-GB" sz="2800" b="1" i="1" baseline="30000" dirty="0">
                <a:solidFill>
                  <a:srgbClr val="1E6EB0"/>
                </a:solidFill>
              </a:rPr>
              <a:t>                SAFE TO USE ANY WHERE</a:t>
            </a:r>
          </a:p>
          <a:p>
            <a:r>
              <a:rPr lang="en-GB" sz="2800" b="1" i="1" baseline="30000" dirty="0">
                <a:solidFill>
                  <a:srgbClr val="1E6EB0"/>
                </a:solidFill>
              </a:rPr>
              <a:t>                            </a:t>
            </a:r>
          </a:p>
          <a:p>
            <a:r>
              <a:rPr lang="en-GB" sz="2800" b="1" i="1" baseline="30000" dirty="0">
                <a:solidFill>
                  <a:srgbClr val="1E6EB0"/>
                </a:solidFill>
              </a:rPr>
              <a:t>                           NON-TOXIC</a:t>
            </a:r>
          </a:p>
          <a:p>
            <a:endParaRPr lang="en-GB" sz="2800" b="1" i="1" baseline="30000" dirty="0">
              <a:solidFill>
                <a:srgbClr val="1E6EB0"/>
              </a:solidFill>
            </a:endParaRPr>
          </a:p>
          <a:p>
            <a:r>
              <a:rPr lang="en-GB" sz="2800" b="1" i="1" baseline="30000" dirty="0">
                <a:solidFill>
                  <a:srgbClr val="1E6EB0"/>
                </a:solidFill>
              </a:rPr>
              <a:t>                         NO ALCOHOL </a:t>
            </a:r>
          </a:p>
          <a:p>
            <a:endParaRPr lang="en-GB" sz="2800" b="1" i="1" baseline="30000" dirty="0">
              <a:solidFill>
                <a:srgbClr val="1E6EB0"/>
              </a:solidFill>
            </a:endParaRPr>
          </a:p>
          <a:p>
            <a:r>
              <a:rPr lang="en-GB" sz="2800" b="1" i="1" baseline="30000" dirty="0">
                <a:solidFill>
                  <a:srgbClr val="1E6EB0"/>
                </a:solidFill>
              </a:rPr>
              <a:t>                    NON HAZARDAROUS</a:t>
            </a:r>
          </a:p>
          <a:p>
            <a:endParaRPr lang="en-GB" sz="2800" b="1" i="1" baseline="30000" dirty="0">
              <a:solidFill>
                <a:srgbClr val="1E6EB0"/>
              </a:solidFill>
            </a:endParaRPr>
          </a:p>
          <a:p>
            <a:r>
              <a:rPr lang="en-GB" sz="2800" b="1" i="1" baseline="30000" dirty="0">
                <a:solidFill>
                  <a:srgbClr val="1E6EB0"/>
                </a:solidFill>
              </a:rPr>
              <a:t>              EFFECTIVE YET INEXPENSIVE</a:t>
            </a:r>
            <a:endParaRPr lang="en-AU" sz="2800" b="1" i="1" baseline="30000" dirty="0">
              <a:solidFill>
                <a:srgbClr val="1E6EB0"/>
              </a:solidFill>
            </a:endParaRPr>
          </a:p>
          <a:p>
            <a:endParaRPr lang="en-GB" sz="2800" b="1" baseline="30000" dirty="0">
              <a:solidFill>
                <a:srgbClr val="1E6EB0"/>
              </a:solidFill>
            </a:endParaRPr>
          </a:p>
        </p:txBody>
      </p:sp>
      <p:sp>
        <p:nvSpPr>
          <p:cNvPr id="10" name="TextBox 9">
            <a:extLst>
              <a:ext uri="{FF2B5EF4-FFF2-40B4-BE49-F238E27FC236}">
                <a16:creationId xmlns:a16="http://schemas.microsoft.com/office/drawing/2014/main" id="{FFBA5E4D-3120-4254-A770-E380D4245357}"/>
              </a:ext>
            </a:extLst>
          </p:cNvPr>
          <p:cNvSpPr txBox="1"/>
          <p:nvPr/>
        </p:nvSpPr>
        <p:spPr>
          <a:xfrm>
            <a:off x="5318051" y="6058153"/>
            <a:ext cx="2987749" cy="810478"/>
          </a:xfrm>
          <a:prstGeom prst="rect">
            <a:avLst/>
          </a:prstGeom>
          <a:noFill/>
        </p:spPr>
        <p:txBody>
          <a:bodyPr wrap="square">
            <a:spAutoFit/>
          </a:bodyPr>
          <a:lstStyle/>
          <a:p>
            <a:r>
              <a:rPr lang="en-GB" sz="2800" b="1" baseline="30000" dirty="0">
                <a:solidFill>
                  <a:srgbClr val="1E6EB0"/>
                </a:solidFill>
              </a:rPr>
              <a:t>                              </a:t>
            </a:r>
            <a:r>
              <a:rPr lang="en-GB" sz="2800" b="1" baseline="30000" dirty="0">
                <a:solidFill>
                  <a:schemeClr val="accent6">
                    <a:lumMod val="75000"/>
                  </a:schemeClr>
                </a:solidFill>
              </a:rPr>
              <a:t> </a:t>
            </a:r>
            <a:r>
              <a:rPr lang="en-GB" sz="2800" b="1" baseline="30000" dirty="0">
                <a:solidFill>
                  <a:srgbClr val="006F3C"/>
                </a:solidFill>
              </a:rPr>
              <a:t>www.majacmedical.com.au</a:t>
            </a:r>
            <a:endParaRPr lang="en-AU" sz="2800" dirty="0">
              <a:solidFill>
                <a:srgbClr val="006F3C"/>
              </a:solidFill>
            </a:endParaRPr>
          </a:p>
        </p:txBody>
      </p:sp>
      <p:pic>
        <p:nvPicPr>
          <p:cNvPr id="12" name="Picture 11" descr="A picture containing appliance, dryer, dark&#10;&#10;Description automatically generated">
            <a:extLst>
              <a:ext uri="{FF2B5EF4-FFF2-40B4-BE49-F238E27FC236}">
                <a16:creationId xmlns:a16="http://schemas.microsoft.com/office/drawing/2014/main" id="{634E9561-1A60-4FEC-9BF1-A28AAD70BA2F}"/>
              </a:ext>
            </a:extLst>
          </p:cNvPr>
          <p:cNvPicPr>
            <a:picLocks noChangeAspect="1"/>
          </p:cNvPicPr>
          <p:nvPr/>
        </p:nvPicPr>
        <p:blipFill>
          <a:blip r:embed="rId4"/>
          <a:stretch>
            <a:fillRect/>
          </a:stretch>
        </p:blipFill>
        <p:spPr>
          <a:xfrm>
            <a:off x="9274661" y="1871839"/>
            <a:ext cx="1968843" cy="2623609"/>
          </a:xfrm>
          <a:prstGeom prst="rect">
            <a:avLst/>
          </a:prstGeom>
        </p:spPr>
      </p:pic>
      <p:pic>
        <p:nvPicPr>
          <p:cNvPr id="13" name="Picture 12">
            <a:extLst>
              <a:ext uri="{FF2B5EF4-FFF2-40B4-BE49-F238E27FC236}">
                <a16:creationId xmlns:a16="http://schemas.microsoft.com/office/drawing/2014/main" id="{89D3EE42-D5B9-4AD7-8FAA-461144954968}"/>
              </a:ext>
            </a:extLst>
          </p:cNvPr>
          <p:cNvPicPr>
            <a:picLocks noChangeAspect="1"/>
          </p:cNvPicPr>
          <p:nvPr/>
        </p:nvPicPr>
        <p:blipFill>
          <a:blip r:embed="rId5"/>
          <a:stretch>
            <a:fillRect/>
          </a:stretch>
        </p:blipFill>
        <p:spPr>
          <a:xfrm>
            <a:off x="11243504" y="6455346"/>
            <a:ext cx="848288" cy="345599"/>
          </a:xfrm>
          <a:prstGeom prst="rect">
            <a:avLst/>
          </a:prstGeom>
        </p:spPr>
      </p:pic>
      <p:sp>
        <p:nvSpPr>
          <p:cNvPr id="14" name="TextBox 13">
            <a:extLst>
              <a:ext uri="{FF2B5EF4-FFF2-40B4-BE49-F238E27FC236}">
                <a16:creationId xmlns:a16="http://schemas.microsoft.com/office/drawing/2014/main" id="{CD711986-7A2E-4B8B-8705-2FBC9B8EA642}"/>
              </a:ext>
            </a:extLst>
          </p:cNvPr>
          <p:cNvSpPr txBox="1"/>
          <p:nvPr/>
        </p:nvSpPr>
        <p:spPr>
          <a:xfrm>
            <a:off x="8440019" y="4982384"/>
            <a:ext cx="3773051" cy="1231106"/>
          </a:xfrm>
          <a:prstGeom prst="rect">
            <a:avLst/>
          </a:prstGeom>
          <a:noFill/>
        </p:spPr>
        <p:txBody>
          <a:bodyPr wrap="square">
            <a:spAutoFit/>
          </a:bodyPr>
          <a:lstStyle/>
          <a:p>
            <a:pPr algn="ctr"/>
            <a:r>
              <a:rPr lang="en-AU" b="1" dirty="0"/>
              <a:t>Handheld Auto Sprayer 1Litre</a:t>
            </a:r>
          </a:p>
          <a:p>
            <a:pPr algn="ctr"/>
            <a:r>
              <a:rPr lang="en-AU" b="1" dirty="0"/>
              <a:t>Mist to Jet – Rechargeable Battery</a:t>
            </a:r>
          </a:p>
          <a:p>
            <a:pPr algn="ctr"/>
            <a:r>
              <a:rPr lang="en-AU" b="1" dirty="0"/>
              <a:t> “Just Perfect” </a:t>
            </a:r>
          </a:p>
          <a:p>
            <a:pPr algn="ctr"/>
            <a:r>
              <a:rPr lang="en-AU" b="1" dirty="0"/>
              <a:t> for speedy disinfection</a:t>
            </a:r>
          </a:p>
        </p:txBody>
      </p:sp>
    </p:spTree>
    <p:extLst>
      <p:ext uri="{BB962C8B-B14F-4D97-AF65-F5344CB8AC3E}">
        <p14:creationId xmlns:p14="http://schemas.microsoft.com/office/powerpoint/2010/main" val="1707622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A361E2-33ED-4675-92B3-3FB8F66793F8}"/>
              </a:ext>
            </a:extLst>
          </p:cNvPr>
          <p:cNvSpPr txBox="1"/>
          <p:nvPr/>
        </p:nvSpPr>
        <p:spPr>
          <a:xfrm>
            <a:off x="2891930" y="-4049972"/>
            <a:ext cx="11399239" cy="1569660"/>
          </a:xfrm>
          <a:prstGeom prst="rect">
            <a:avLst/>
          </a:prstGeom>
          <a:noFill/>
        </p:spPr>
        <p:txBody>
          <a:bodyPr wrap="square">
            <a:spAutoFit/>
          </a:bodyPr>
          <a:lstStyle/>
          <a:p>
            <a:pPr algn="l"/>
            <a:endParaRPr lang="en-AU" sz="2400" dirty="0">
              <a:solidFill>
                <a:srgbClr val="000000"/>
              </a:solidFill>
              <a:latin typeface="Arial" panose="020B0604020202020204" pitchFamily="34" charset="0"/>
              <a:cs typeface="Arial" panose="020B0604020202020204" pitchFamily="34" charset="0"/>
            </a:endParaRPr>
          </a:p>
          <a:p>
            <a:pPr algn="l"/>
            <a:endParaRPr lang="en-AU" sz="2400" dirty="0">
              <a:solidFill>
                <a:srgbClr val="000000"/>
              </a:solidFill>
              <a:latin typeface="Arial" panose="020B0604020202020204" pitchFamily="34" charset="0"/>
              <a:cs typeface="Arial" panose="020B0604020202020204" pitchFamily="34" charset="0"/>
            </a:endParaRPr>
          </a:p>
          <a:p>
            <a:pPr algn="l"/>
            <a:endParaRPr lang="en-AU" sz="2400" dirty="0">
              <a:solidFill>
                <a:srgbClr val="000000"/>
              </a:solidFill>
              <a:latin typeface="Arial" panose="020B0604020202020204" pitchFamily="34" charset="0"/>
              <a:cs typeface="Arial" panose="020B0604020202020204" pitchFamily="34" charset="0"/>
            </a:endParaRPr>
          </a:p>
          <a:p>
            <a:pPr algn="l"/>
            <a:endParaRPr lang="en-AU" sz="2400" dirty="0">
              <a:latin typeface="Arial" panose="020B0604020202020204" pitchFamily="34" charset="0"/>
              <a:cs typeface="Arial" panose="020B0604020202020204" pitchFamily="34" charset="0"/>
            </a:endParaRPr>
          </a:p>
        </p:txBody>
      </p:sp>
      <p:sp>
        <p:nvSpPr>
          <p:cNvPr id="7" name="TextBox 6"/>
          <p:cNvSpPr txBox="1"/>
          <p:nvPr/>
        </p:nvSpPr>
        <p:spPr>
          <a:xfrm>
            <a:off x="3301699" y="74224"/>
            <a:ext cx="3754738" cy="646331"/>
          </a:xfrm>
          <a:prstGeom prst="rect">
            <a:avLst/>
          </a:prstGeom>
          <a:noFill/>
        </p:spPr>
        <p:txBody>
          <a:bodyPr wrap="square" rtlCol="0">
            <a:spAutoFit/>
          </a:bodyPr>
          <a:lstStyle/>
          <a:p>
            <a:r>
              <a:rPr lang="en-AU" sz="3600" b="1" dirty="0">
                <a:solidFill>
                  <a:srgbClr val="006F3C"/>
                </a:solidFill>
              </a:rPr>
              <a:t>HAND SANITIZERS</a:t>
            </a:r>
          </a:p>
        </p:txBody>
      </p:sp>
      <p:sp>
        <p:nvSpPr>
          <p:cNvPr id="5" name="Rectangle 4"/>
          <p:cNvSpPr/>
          <p:nvPr/>
        </p:nvSpPr>
        <p:spPr>
          <a:xfrm>
            <a:off x="-2508" y="624154"/>
            <a:ext cx="12192000" cy="3816429"/>
          </a:xfrm>
          <a:prstGeom prst="rect">
            <a:avLst/>
          </a:prstGeom>
        </p:spPr>
        <p:txBody>
          <a:bodyPr wrap="square">
            <a:spAutoFit/>
          </a:bodyPr>
          <a:lstStyle/>
          <a:p>
            <a:pPr algn="l"/>
            <a:r>
              <a:rPr lang="en-AU" sz="2800" b="0" i="0" u="none" strike="noStrike" baseline="0" dirty="0">
                <a:solidFill>
                  <a:srgbClr val="000000"/>
                </a:solidFill>
              </a:rPr>
              <a:t>Hand </a:t>
            </a:r>
            <a:r>
              <a:rPr lang="en-AU" sz="2800" dirty="0">
                <a:solidFill>
                  <a:srgbClr val="000000"/>
                </a:solidFill>
              </a:rPr>
              <a:t>sanitizers</a:t>
            </a:r>
            <a:r>
              <a:rPr lang="en-AU" sz="2800" b="0" i="0" u="none" strike="noStrike" baseline="0" dirty="0">
                <a:solidFill>
                  <a:srgbClr val="000000"/>
                </a:solidFill>
              </a:rPr>
              <a:t> are alcohol based or non–alcohol based containing </a:t>
            </a:r>
          </a:p>
          <a:p>
            <a:pPr algn="l"/>
            <a:r>
              <a:rPr lang="en-AU" sz="2800" b="0" i="0" u="none" strike="noStrike" baseline="0" dirty="0">
                <a:solidFill>
                  <a:srgbClr val="000000"/>
                </a:solidFill>
              </a:rPr>
              <a:t>antibiotic compounds.</a:t>
            </a:r>
            <a:r>
              <a:rPr lang="en-AU" sz="2800" b="0" i="0" u="none" strike="noStrike" baseline="0" dirty="0">
                <a:solidFill>
                  <a:srgbClr val="2197D2"/>
                </a:solidFill>
              </a:rPr>
              <a:t>51 </a:t>
            </a:r>
            <a:r>
              <a:rPr lang="en-AU" sz="2800" b="0" i="0" u="none" strike="noStrike" baseline="0" dirty="0">
                <a:solidFill>
                  <a:srgbClr val="000000"/>
                </a:solidFill>
              </a:rPr>
              <a:t>Chlorine based</a:t>
            </a:r>
            <a:r>
              <a:rPr lang="en-AU" sz="2800" dirty="0">
                <a:solidFill>
                  <a:srgbClr val="000000"/>
                </a:solidFill>
              </a:rPr>
              <a:t> </a:t>
            </a:r>
            <a:r>
              <a:rPr lang="en-AU" sz="2800" b="0" i="0" u="none" strike="noStrike" baseline="0" dirty="0">
                <a:solidFill>
                  <a:srgbClr val="000000"/>
                </a:solidFill>
              </a:rPr>
              <a:t>sanitizers, at a concentration </a:t>
            </a:r>
          </a:p>
          <a:p>
            <a:pPr algn="l"/>
            <a:r>
              <a:rPr lang="en-AU" sz="2800" b="0" i="0" u="none" strike="noStrike" baseline="0" dirty="0">
                <a:solidFill>
                  <a:srgbClr val="000000"/>
                </a:solidFill>
              </a:rPr>
              <a:t>of 50 to 100 ppm, are effective against bacteria and viruses.</a:t>
            </a:r>
            <a:r>
              <a:rPr lang="en-AU" sz="2800" b="0" i="0" u="none" strike="noStrike" baseline="0" dirty="0">
                <a:solidFill>
                  <a:srgbClr val="2197D2"/>
                </a:solidFill>
              </a:rPr>
              <a:t> </a:t>
            </a:r>
          </a:p>
          <a:p>
            <a:pPr algn="l"/>
            <a:r>
              <a:rPr lang="en-AU" sz="2400" b="1" i="0" u="none" strike="noStrike" baseline="0" dirty="0" err="1">
                <a:solidFill>
                  <a:srgbClr val="000000"/>
                </a:solidFill>
              </a:rPr>
              <a:t>HOCl</a:t>
            </a:r>
            <a:r>
              <a:rPr lang="en-AU" sz="2400" b="0" i="0" u="none" strike="noStrike" baseline="0" dirty="0">
                <a:solidFill>
                  <a:srgbClr val="000000"/>
                </a:solidFill>
              </a:rPr>
              <a:t> </a:t>
            </a:r>
            <a:r>
              <a:rPr lang="en-AU" sz="2800" b="0" i="0" u="none" strike="noStrike" baseline="0" dirty="0">
                <a:solidFill>
                  <a:srgbClr val="000000"/>
                </a:solidFill>
              </a:rPr>
              <a:t>specifically used for hand sanitizers is effective at 100-200-ppm </a:t>
            </a:r>
          </a:p>
          <a:p>
            <a:pPr algn="l"/>
            <a:r>
              <a:rPr lang="en-AU" sz="2800" b="0" i="0" u="none" strike="noStrike" baseline="0" dirty="0">
                <a:solidFill>
                  <a:srgbClr val="000000"/>
                </a:solidFill>
              </a:rPr>
              <a:t>strengths.</a:t>
            </a:r>
            <a:endParaRPr lang="en-AU" sz="2800" dirty="0">
              <a:solidFill>
                <a:srgbClr val="000000"/>
              </a:solidFill>
              <a:cs typeface="Arial" panose="020B0604020202020204" pitchFamily="34" charset="0"/>
            </a:endParaRPr>
          </a:p>
          <a:p>
            <a:pPr algn="l"/>
            <a:r>
              <a:rPr lang="en-AU" sz="1400" b="1" i="0" u="none" strike="noStrike" baseline="0" dirty="0">
                <a:solidFill>
                  <a:srgbClr val="22B573"/>
                </a:solidFill>
                <a:cs typeface="Arial" panose="020B0604020202020204" pitchFamily="34" charset="0"/>
              </a:rPr>
              <a:t>Hypochlorous Acid: A Review. Michael S. Block, DMD</a:t>
            </a:r>
            <a:r>
              <a:rPr lang="en-AU" sz="1400" b="1" dirty="0">
                <a:solidFill>
                  <a:srgbClr val="22B573"/>
                </a:solidFill>
                <a:cs typeface="Arial" panose="020B0604020202020204" pitchFamily="34" charset="0"/>
              </a:rPr>
              <a:t> </a:t>
            </a:r>
            <a:r>
              <a:rPr lang="en-AU" sz="1400" b="1" i="0" u="none" strike="noStrike" baseline="0" dirty="0">
                <a:solidFill>
                  <a:srgbClr val="22B573"/>
                </a:solidFill>
                <a:cs typeface="Arial" panose="020B0604020202020204" pitchFamily="34" charset="0"/>
              </a:rPr>
              <a:t>and Brian G. Rowan, DMD, MD.</a:t>
            </a:r>
          </a:p>
          <a:p>
            <a:r>
              <a:rPr lang="en-AU" sz="1400" b="1" i="0" dirty="0">
                <a:solidFill>
                  <a:srgbClr val="22B573"/>
                </a:solidFill>
                <a:cs typeface="Arial" panose="020B0604020202020204" pitchFamily="34" charset="0"/>
              </a:rPr>
              <a:t>©</a:t>
            </a:r>
            <a:r>
              <a:rPr lang="en-AU" sz="1400" b="1" i="0" u="none" strike="noStrike" baseline="0" dirty="0">
                <a:solidFill>
                  <a:srgbClr val="22B573"/>
                </a:solidFill>
                <a:cs typeface="Arial" panose="020B0604020202020204" pitchFamily="34" charset="0"/>
              </a:rPr>
              <a:t>2020 American Association of Oral and Maxillofacial Surgeons</a:t>
            </a:r>
            <a:r>
              <a:rPr lang="en-AU" sz="1400" b="1" baseline="0" dirty="0">
                <a:solidFill>
                  <a:srgbClr val="22B573"/>
                </a:solidFill>
                <a:cs typeface="Arial" panose="020B0604020202020204" pitchFamily="34" charset="0"/>
              </a:rPr>
              <a:t> </a:t>
            </a:r>
            <a:r>
              <a:rPr lang="fr-FR" sz="1400" b="1" i="0" u="none" strike="noStrike" baseline="0" dirty="0">
                <a:solidFill>
                  <a:srgbClr val="22B573"/>
                </a:solidFill>
                <a:cs typeface="Arial" panose="020B0604020202020204" pitchFamily="34" charset="0"/>
              </a:rPr>
              <a:t>J Oral </a:t>
            </a:r>
            <a:r>
              <a:rPr lang="fr-FR" sz="1400" b="1" i="0" u="none" strike="noStrike" baseline="0" dirty="0" err="1">
                <a:solidFill>
                  <a:srgbClr val="22B573"/>
                </a:solidFill>
                <a:cs typeface="Arial" panose="020B0604020202020204" pitchFamily="34" charset="0"/>
              </a:rPr>
              <a:t>Maxillofac</a:t>
            </a:r>
            <a:r>
              <a:rPr lang="fr-FR" sz="1400" b="1" i="0" u="none" strike="noStrike" baseline="0" dirty="0">
                <a:solidFill>
                  <a:srgbClr val="22B573"/>
                </a:solidFill>
                <a:cs typeface="Arial" panose="020B0604020202020204" pitchFamily="34" charset="0"/>
              </a:rPr>
              <a:t>. </a:t>
            </a:r>
            <a:r>
              <a:rPr lang="fr-FR" sz="1400" b="1" i="0" u="none" strike="noStrike" baseline="0" dirty="0" err="1">
                <a:solidFill>
                  <a:srgbClr val="22B573"/>
                </a:solidFill>
                <a:cs typeface="Arial" panose="020B0604020202020204" pitchFamily="34" charset="0"/>
              </a:rPr>
              <a:t>Surg</a:t>
            </a:r>
            <a:r>
              <a:rPr lang="fr-FR" sz="1400" b="1" i="0" u="none" strike="noStrike" baseline="0" dirty="0">
                <a:solidFill>
                  <a:srgbClr val="22B573"/>
                </a:solidFill>
                <a:cs typeface="Arial" panose="020B0604020202020204" pitchFamily="34" charset="0"/>
              </a:rPr>
              <a:t>. 78:1461-1466, 2020</a:t>
            </a:r>
          </a:p>
          <a:p>
            <a:r>
              <a:rPr lang="en-US" altLang="ja-JP" sz="1400" b="1" dirty="0">
                <a:solidFill>
                  <a:srgbClr val="22B573"/>
                </a:solidFill>
                <a:cs typeface="Arial" panose="020B0604020202020204" pitchFamily="34" charset="0"/>
              </a:rPr>
              <a:t>Elsevier:  COVID-19 Resource Centre. Our thanks to them.</a:t>
            </a:r>
          </a:p>
          <a:p>
            <a:pPr algn="l"/>
            <a:r>
              <a:rPr lang="en-AU" sz="2800" b="0" i="0" u="none" strike="noStrike" baseline="0" dirty="0">
                <a:solidFill>
                  <a:srgbClr val="010101"/>
                </a:solidFill>
                <a:latin typeface="Calibri" panose="020F0502020204030204" pitchFamily="34" charset="0"/>
                <a:cs typeface="Calibri" panose="020F0502020204030204" pitchFamily="34" charset="0"/>
              </a:rPr>
              <a:t>(</a:t>
            </a:r>
            <a:r>
              <a:rPr lang="en-AU" sz="2800" b="0" i="0" u="none" strike="noStrike" baseline="0" dirty="0" err="1">
                <a:solidFill>
                  <a:srgbClr val="010101"/>
                </a:solidFill>
                <a:latin typeface="Calibri" panose="020F0502020204030204" pitchFamily="34" charset="0"/>
                <a:cs typeface="Calibri" panose="020F0502020204030204" pitchFamily="34" charset="0"/>
              </a:rPr>
              <a:t>HOCl</a:t>
            </a:r>
            <a:r>
              <a:rPr lang="en-AU" sz="2800" b="0" i="0" u="none" strike="noStrike" baseline="0" dirty="0">
                <a:solidFill>
                  <a:srgbClr val="010101"/>
                </a:solidFill>
                <a:latin typeface="Calibri" panose="020F0502020204030204" pitchFamily="34" charset="0"/>
                <a:cs typeface="Calibri" panose="020F0502020204030204" pitchFamily="34" charset="0"/>
              </a:rPr>
              <a:t>) is a 100% natural sanitizer which is oxidized water </a:t>
            </a:r>
          </a:p>
          <a:p>
            <a:pPr algn="l"/>
            <a:r>
              <a:rPr lang="en-AU" sz="2800" b="0" i="0" u="none" strike="noStrike" baseline="0" dirty="0">
                <a:solidFill>
                  <a:srgbClr val="010101"/>
                </a:solidFill>
                <a:latin typeface="Calibri" panose="020F0502020204030204" pitchFamily="34" charset="0"/>
                <a:cs typeface="Calibri" panose="020F0502020204030204" pitchFamily="34" charset="0"/>
              </a:rPr>
              <a:t>with Hypochlorous acid 150-200 PPM. </a:t>
            </a:r>
            <a:r>
              <a:rPr lang="en-AU" sz="2800" dirty="0">
                <a:solidFill>
                  <a:srgbClr val="010101"/>
                </a:solidFill>
                <a:latin typeface="Calibri" panose="020F0502020204030204" pitchFamily="34" charset="0"/>
                <a:cs typeface="Calibri" panose="020F0502020204030204" pitchFamily="34" charset="0"/>
              </a:rPr>
              <a:t>K</a:t>
            </a:r>
            <a:r>
              <a:rPr lang="en-AU" sz="2800" b="0" i="0" u="none" strike="noStrike" baseline="0" dirty="0">
                <a:solidFill>
                  <a:srgbClr val="010101"/>
                </a:solidFill>
                <a:latin typeface="Calibri" panose="020F0502020204030204" pitchFamily="34" charset="0"/>
                <a:cs typeface="Calibri" panose="020F0502020204030204" pitchFamily="34" charset="0"/>
              </a:rPr>
              <a:t>ills 99.99% of bacteria</a:t>
            </a:r>
            <a:r>
              <a:rPr lang="en-AU" sz="3200" b="0" i="0" u="none" strike="noStrike" baseline="0" dirty="0">
                <a:solidFill>
                  <a:srgbClr val="010101"/>
                </a:solidFill>
                <a:latin typeface="Calibri" panose="020F0502020204030204" pitchFamily="34" charset="0"/>
                <a:cs typeface="Calibri" panose="020F0502020204030204" pitchFamily="34" charset="0"/>
              </a:rPr>
              <a:t>.</a:t>
            </a:r>
            <a:endParaRPr lang="en-AU" sz="3200" dirty="0">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57AF3A57-B88C-1745-AC76-D2EE5E84A2ED}" type="slidenum">
              <a:rPr lang="en-US" smtClean="0"/>
              <a:t>29</a:t>
            </a:fld>
            <a:endParaRPr lang="en-US" dirty="0"/>
          </a:p>
        </p:txBody>
      </p:sp>
      <p:pic>
        <p:nvPicPr>
          <p:cNvPr id="12" name="Picture 11">
            <a:extLst>
              <a:ext uri="{FF2B5EF4-FFF2-40B4-BE49-F238E27FC236}">
                <a16:creationId xmlns:a16="http://schemas.microsoft.com/office/drawing/2014/main" id="{3FF4D736-9DA4-440B-A83E-5770128C88E6}"/>
              </a:ext>
            </a:extLst>
          </p:cNvPr>
          <p:cNvPicPr>
            <a:picLocks noChangeAspect="1"/>
          </p:cNvPicPr>
          <p:nvPr/>
        </p:nvPicPr>
        <p:blipFill>
          <a:blip r:embed="rId2"/>
          <a:stretch>
            <a:fillRect/>
          </a:stretch>
        </p:blipFill>
        <p:spPr>
          <a:xfrm>
            <a:off x="2508" y="4369384"/>
            <a:ext cx="2952596" cy="1986966"/>
          </a:xfrm>
          <a:prstGeom prst="rect">
            <a:avLst/>
          </a:prstGeom>
        </p:spPr>
      </p:pic>
      <p:pic>
        <p:nvPicPr>
          <p:cNvPr id="18" name="Picture 17">
            <a:extLst>
              <a:ext uri="{FF2B5EF4-FFF2-40B4-BE49-F238E27FC236}">
                <a16:creationId xmlns:a16="http://schemas.microsoft.com/office/drawing/2014/main" id="{380F8871-14CF-49E1-BE0C-9B7867969430}"/>
              </a:ext>
            </a:extLst>
          </p:cNvPr>
          <p:cNvPicPr>
            <a:picLocks noChangeAspect="1"/>
          </p:cNvPicPr>
          <p:nvPr/>
        </p:nvPicPr>
        <p:blipFill>
          <a:blip r:embed="rId3"/>
          <a:stretch>
            <a:fillRect/>
          </a:stretch>
        </p:blipFill>
        <p:spPr>
          <a:xfrm>
            <a:off x="10159286" y="248743"/>
            <a:ext cx="2030206" cy="6472732"/>
          </a:xfrm>
          <a:prstGeom prst="rect">
            <a:avLst/>
          </a:prstGeom>
        </p:spPr>
      </p:pic>
      <p:sp>
        <p:nvSpPr>
          <p:cNvPr id="25" name="TextBox 24">
            <a:extLst>
              <a:ext uri="{FF2B5EF4-FFF2-40B4-BE49-F238E27FC236}">
                <a16:creationId xmlns:a16="http://schemas.microsoft.com/office/drawing/2014/main" id="{E9ADE8D5-CB31-4982-8FB6-02FF4B1B91F2}"/>
              </a:ext>
            </a:extLst>
          </p:cNvPr>
          <p:cNvSpPr txBox="1"/>
          <p:nvPr/>
        </p:nvSpPr>
        <p:spPr>
          <a:xfrm>
            <a:off x="2891930" y="4326921"/>
            <a:ext cx="7574963" cy="2369880"/>
          </a:xfrm>
          <a:prstGeom prst="rect">
            <a:avLst/>
          </a:prstGeom>
          <a:noFill/>
        </p:spPr>
        <p:txBody>
          <a:bodyPr wrap="square">
            <a:spAutoFit/>
          </a:bodyPr>
          <a:lstStyle/>
          <a:p>
            <a:pPr algn="l"/>
            <a:r>
              <a:rPr lang="en-AU" sz="2400" b="1" i="0" u="none" strike="noStrike" baseline="0" dirty="0" err="1">
                <a:solidFill>
                  <a:srgbClr val="1D76BC"/>
                </a:solidFill>
                <a:latin typeface="Calibri" panose="020F0502020204030204" pitchFamily="34" charset="0"/>
                <a:cs typeface="Calibri" panose="020F0502020204030204" pitchFamily="34" charset="0"/>
              </a:rPr>
              <a:t>SHIELDme</a:t>
            </a:r>
            <a:r>
              <a:rPr lang="en-AU" sz="2400" b="1" i="0" u="none" strike="noStrike" baseline="0" dirty="0">
                <a:solidFill>
                  <a:srgbClr val="1D76BC"/>
                </a:solidFill>
                <a:latin typeface="Calibri" panose="020F0502020204030204" pitchFamily="34" charset="0"/>
                <a:cs typeface="Calibri" panose="020F0502020204030204" pitchFamily="34" charset="0"/>
              </a:rPr>
              <a:t> Automatic Hand Disinfecting Dispenser </a:t>
            </a:r>
          </a:p>
          <a:p>
            <a:pPr algn="l"/>
            <a:r>
              <a:rPr lang="en-AU" sz="2800" b="0" i="0" u="none" strike="noStrike" baseline="0" dirty="0">
                <a:solidFill>
                  <a:srgbClr val="010101"/>
                </a:solidFill>
                <a:latin typeface="Calibri" panose="020F0502020204030204" pitchFamily="34" charset="0"/>
                <a:cs typeface="Calibri" panose="020F0502020204030204" pitchFamily="34" charset="0"/>
              </a:rPr>
              <a:t>can be used widely inside all buildings, and </a:t>
            </a:r>
          </a:p>
          <a:p>
            <a:pPr algn="l"/>
            <a:r>
              <a:rPr lang="en-AU" sz="2800" b="0" i="0" u="none" strike="noStrike" baseline="0" dirty="0">
                <a:solidFill>
                  <a:srgbClr val="010101"/>
                </a:solidFill>
                <a:latin typeface="Calibri" panose="020F0502020204030204" pitchFamily="34" charset="0"/>
                <a:cs typeface="Calibri" panose="020F0502020204030204" pitchFamily="34" charset="0"/>
              </a:rPr>
              <a:t>wherever a large number of people pass by or congregate.</a:t>
            </a:r>
          </a:p>
          <a:p>
            <a:pPr algn="l"/>
            <a:r>
              <a:rPr lang="en-AU" sz="2400" dirty="0">
                <a:solidFill>
                  <a:srgbClr val="010101"/>
                </a:solidFill>
                <a:latin typeface="Calibri" panose="020F0502020204030204" pitchFamily="34" charset="0"/>
                <a:cs typeface="Calibri" panose="020F0502020204030204" pitchFamily="34" charset="0"/>
              </a:rPr>
              <a:t>e.g. </a:t>
            </a:r>
            <a:r>
              <a:rPr lang="en-AU" sz="2400" b="0" i="0" u="none" strike="noStrike" baseline="0" dirty="0">
                <a:solidFill>
                  <a:srgbClr val="010101"/>
                </a:solidFill>
                <a:latin typeface="Calibri" panose="020F0502020204030204" pitchFamily="34" charset="0"/>
                <a:cs typeface="Calibri" panose="020F0502020204030204" pitchFamily="34" charset="0"/>
              </a:rPr>
              <a:t>entrances, corridors, washrooms, class rooms</a:t>
            </a:r>
          </a:p>
          <a:p>
            <a:pPr algn="l"/>
            <a:r>
              <a:rPr lang="en-AU" sz="1600" b="1" dirty="0">
                <a:solidFill>
                  <a:srgbClr val="007042"/>
                </a:solidFill>
                <a:latin typeface="Calibri" panose="020F0502020204030204" pitchFamily="34" charset="0"/>
                <a:cs typeface="Calibri" panose="020F0502020204030204" pitchFamily="34" charset="0"/>
              </a:rPr>
              <a:t>                                          www.majacmedical.com.au</a:t>
            </a:r>
          </a:p>
        </p:txBody>
      </p:sp>
      <p:pic>
        <p:nvPicPr>
          <p:cNvPr id="10" name="Picture 9">
            <a:extLst>
              <a:ext uri="{FF2B5EF4-FFF2-40B4-BE49-F238E27FC236}">
                <a16:creationId xmlns:a16="http://schemas.microsoft.com/office/drawing/2014/main" id="{E3C6B99C-CD68-4899-BDC4-4DFD287AE2FD}"/>
              </a:ext>
            </a:extLst>
          </p:cNvPr>
          <p:cNvPicPr/>
          <p:nvPr/>
        </p:nvPicPr>
        <p:blipFill rotWithShape="1">
          <a:blip r:embed="rId4">
            <a:alphaModFix amt="10000"/>
            <a:extLst>
              <a:ext uri="{28A0092B-C50C-407E-A947-70E740481C1C}">
                <a14:useLocalDpi xmlns:a14="http://schemas.microsoft.com/office/drawing/2010/main" val="0"/>
              </a:ext>
            </a:extLst>
          </a:blip>
          <a:srcRect l="18750" t="18894"/>
          <a:stretch/>
        </p:blipFill>
        <p:spPr>
          <a:xfrm>
            <a:off x="-2508" y="-1"/>
            <a:ext cx="6363479" cy="6858001"/>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1541623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167ED-6B2E-482C-8438-4A24A2EAE737}"/>
              </a:ext>
            </a:extLst>
          </p:cNvPr>
          <p:cNvPicPr/>
          <p:nvPr/>
        </p:nvPicPr>
        <p:blipFill rotWithShape="1">
          <a:blip r:embed="rId3">
            <a:alphaModFix amt="10000"/>
            <a:extLst>
              <a:ext uri="{28A0092B-C50C-407E-A947-70E740481C1C}">
                <a14:useLocalDpi xmlns:a14="http://schemas.microsoft.com/office/drawing/2010/main" val="0"/>
              </a:ext>
            </a:extLst>
          </a:blip>
          <a:srcRect l="18750" t="18894"/>
          <a:stretch/>
        </p:blipFill>
        <p:spPr>
          <a:xfrm>
            <a:off x="-38697" y="4961"/>
            <a:ext cx="6363479" cy="6858001"/>
          </a:xfrm>
          <a:prstGeom prst="rect">
            <a:avLst/>
          </a:prstGeom>
          <a:effectLst>
            <a:outerShdw blurRad="88900" dist="50800" dir="5400000" algn="ctr" rotWithShape="0">
              <a:srgbClr val="000000">
                <a:alpha val="0"/>
              </a:srgbClr>
            </a:outerShdw>
          </a:effectLst>
        </p:spPr>
      </p:pic>
      <p:sp>
        <p:nvSpPr>
          <p:cNvPr id="4" name="TextBox 3">
            <a:extLst>
              <a:ext uri="{FF2B5EF4-FFF2-40B4-BE49-F238E27FC236}">
                <a16:creationId xmlns:a16="http://schemas.microsoft.com/office/drawing/2014/main" id="{017C2349-51C9-44BB-A6F0-3FECC6F185FE}"/>
              </a:ext>
            </a:extLst>
          </p:cNvPr>
          <p:cNvSpPr txBox="1"/>
          <p:nvPr/>
        </p:nvSpPr>
        <p:spPr>
          <a:xfrm>
            <a:off x="0" y="0"/>
            <a:ext cx="12192000" cy="6924973"/>
          </a:xfrm>
          <a:prstGeom prst="rect">
            <a:avLst/>
          </a:prstGeom>
          <a:noFill/>
        </p:spPr>
        <p:txBody>
          <a:bodyPr wrap="square">
            <a:spAutoFit/>
          </a:bodyPr>
          <a:lstStyle/>
          <a:p>
            <a:pPr algn="ctr"/>
            <a:r>
              <a:rPr lang="en-AU" sz="3200" b="1" i="0" u="none" strike="noStrike" baseline="0" dirty="0">
                <a:solidFill>
                  <a:srgbClr val="006F3C"/>
                </a:solidFill>
                <a:cs typeface="Arial" panose="020B0604020202020204" pitchFamily="34" charset="0"/>
              </a:rPr>
              <a:t>WHAT ABOUT COVID-19?</a:t>
            </a:r>
          </a:p>
          <a:p>
            <a:pPr algn="l"/>
            <a:endParaRPr lang="en-AU" sz="2400" b="1" i="0" u="none" strike="noStrike" baseline="0" dirty="0">
              <a:solidFill>
                <a:srgbClr val="000000"/>
              </a:solidFill>
              <a:cs typeface="Arial" panose="020B0604020202020204" pitchFamily="34" charset="0"/>
            </a:endParaRPr>
          </a:p>
          <a:p>
            <a:pPr algn="l"/>
            <a:r>
              <a:rPr lang="en-AU" sz="2400" b="1" i="0" u="none" strike="noStrike" baseline="0" dirty="0">
                <a:solidFill>
                  <a:srgbClr val="000000"/>
                </a:solidFill>
                <a:cs typeface="Arial" panose="020B0604020202020204" pitchFamily="34" charset="0"/>
              </a:rPr>
              <a:t>COVID-19 is </a:t>
            </a:r>
            <a:r>
              <a:rPr lang="en-AU" sz="2400" i="0" u="none" strike="noStrike" baseline="0" dirty="0">
                <a:solidFill>
                  <a:srgbClr val="000000"/>
                </a:solidFill>
                <a:cs typeface="Arial" panose="020B0604020202020204" pitchFamily="34" charset="0"/>
              </a:rPr>
              <a:t>an enveloped, positive-sense, single stranded</a:t>
            </a:r>
            <a:r>
              <a:rPr lang="en-AU" sz="2400" dirty="0">
                <a:solidFill>
                  <a:srgbClr val="000000"/>
                </a:solidFill>
                <a:cs typeface="Arial" panose="020B0604020202020204" pitchFamily="34" charset="0"/>
              </a:rPr>
              <a:t> </a:t>
            </a:r>
            <a:r>
              <a:rPr lang="en-AU" sz="2400" i="0" u="none" strike="noStrike" baseline="0" dirty="0">
                <a:solidFill>
                  <a:srgbClr val="000000"/>
                </a:solidFill>
                <a:cs typeface="Arial" panose="020B0604020202020204" pitchFamily="34" charset="0"/>
              </a:rPr>
              <a:t>RNA virus approximately 60 to 140 nm in diameter. The </a:t>
            </a:r>
            <a:r>
              <a:rPr lang="en-AU" sz="2400" dirty="0">
                <a:solidFill>
                  <a:srgbClr val="000000"/>
                </a:solidFill>
                <a:cs typeface="Arial" panose="020B0604020202020204" pitchFamily="34" charset="0"/>
              </a:rPr>
              <a:t>COVID-19</a:t>
            </a:r>
            <a:r>
              <a:rPr lang="en-AU" sz="2400" i="0" u="none" strike="noStrike" baseline="0" dirty="0">
                <a:solidFill>
                  <a:srgbClr val="000000"/>
                </a:solidFill>
                <a:cs typeface="Arial" panose="020B0604020202020204" pitchFamily="34" charset="0"/>
              </a:rPr>
              <a:t> spike, glycoprotein firmly binds to the angiotensin converting enzyme 2 (ACE) receptor, which allows entry into the host cell. </a:t>
            </a:r>
          </a:p>
          <a:p>
            <a:pPr algn="l"/>
            <a:r>
              <a:rPr lang="en-AU" sz="2400" i="0" u="none" strike="noStrike" baseline="0" dirty="0">
                <a:solidFill>
                  <a:srgbClr val="000000"/>
                </a:solidFill>
                <a:cs typeface="Arial" panose="020B0604020202020204" pitchFamily="34" charset="0"/>
              </a:rPr>
              <a:t>COVID-19 infection creates a </a:t>
            </a:r>
            <a:r>
              <a:rPr lang="en-AU" sz="2400" b="1" i="0" u="none" strike="noStrike" baseline="0" dirty="0">
                <a:solidFill>
                  <a:srgbClr val="000000"/>
                </a:solidFill>
                <a:cs typeface="Arial" panose="020B0604020202020204" pitchFamily="34" charset="0"/>
              </a:rPr>
              <a:t>cytokine storm</a:t>
            </a:r>
            <a:r>
              <a:rPr lang="en-AU" sz="2400" i="0" u="none" strike="noStrike" baseline="0" dirty="0">
                <a:solidFill>
                  <a:srgbClr val="000000"/>
                </a:solidFill>
                <a:cs typeface="Arial" panose="020B0604020202020204" pitchFamily="34" charset="0"/>
              </a:rPr>
              <a:t>, severe pneumonia, multiple-organ failure, and acute cardiac injury. </a:t>
            </a:r>
            <a:r>
              <a:rPr lang="en-US" sz="2400" b="0" i="0" dirty="0">
                <a:solidFill>
                  <a:srgbClr val="454545"/>
                </a:solidFill>
                <a:effectLst/>
                <a:latin typeface="proxima-regular1"/>
              </a:rPr>
              <a:t> </a:t>
            </a:r>
            <a:r>
              <a:rPr lang="en-US" sz="2400" b="0" i="0" dirty="0">
                <a:solidFill>
                  <a:srgbClr val="313131"/>
                </a:solidFill>
                <a:effectLst/>
                <a:latin typeface="Calibri" panose="020F0502020204030204" pitchFamily="34" charset="0"/>
                <a:cs typeface="Calibri" panose="020F0502020204030204" pitchFamily="34" charset="0"/>
              </a:rPr>
              <a:t>The coronavirus that causes COVID-19 has protein spikes on each viral particle. These spike proteins allow the virus to attach to cells and cause disease. (</a:t>
            </a:r>
            <a:r>
              <a:rPr lang="en-US" sz="2400" i="1" u="none" strike="noStrike" baseline="0" dirty="0">
                <a:solidFill>
                  <a:srgbClr val="313131"/>
                </a:solidFill>
                <a:latin typeface="Calibri" panose="020F0502020204030204" pitchFamily="34" charset="0"/>
                <a:cs typeface="Calibri" panose="020F0502020204030204" pitchFamily="34" charset="0"/>
              </a:rPr>
              <a:t>slide 10).</a:t>
            </a:r>
            <a:endParaRPr lang="en-AU" sz="2400" i="1" u="none" strike="noStrike" baseline="0" dirty="0">
              <a:solidFill>
                <a:srgbClr val="000000"/>
              </a:solidFill>
              <a:cs typeface="Arial" panose="020B0604020202020204" pitchFamily="34" charset="0"/>
            </a:endParaRPr>
          </a:p>
          <a:p>
            <a:pPr algn="l"/>
            <a:endParaRPr lang="en-AU" sz="2400" dirty="0">
              <a:solidFill>
                <a:srgbClr val="2197D2"/>
              </a:solidFill>
              <a:cs typeface="Arial" panose="020B0604020202020204" pitchFamily="34" charset="0"/>
            </a:endParaRPr>
          </a:p>
          <a:p>
            <a:pPr algn="l"/>
            <a:r>
              <a:rPr lang="en-AU" sz="2800" b="1" i="1" u="none" strike="noStrike" baseline="0" dirty="0">
                <a:solidFill>
                  <a:srgbClr val="000000"/>
                </a:solidFill>
                <a:cs typeface="Arial" panose="020B0604020202020204" pitchFamily="34" charset="0"/>
              </a:rPr>
              <a:t>Transmission</a:t>
            </a:r>
            <a:r>
              <a:rPr lang="en-AU" sz="2400" i="0" u="none" strike="noStrike" baseline="0" dirty="0">
                <a:solidFill>
                  <a:srgbClr val="000000"/>
                </a:solidFill>
                <a:cs typeface="Arial" panose="020B0604020202020204" pitchFamily="34" charset="0"/>
              </a:rPr>
              <a:t> occurs through</a:t>
            </a:r>
            <a:r>
              <a:rPr lang="en-AU" sz="2400" b="1" i="0" u="none" strike="noStrike" baseline="0" dirty="0">
                <a:solidFill>
                  <a:srgbClr val="000000"/>
                </a:solidFill>
                <a:cs typeface="Arial" panose="020B0604020202020204" pitchFamily="34" charset="0"/>
              </a:rPr>
              <a:t> </a:t>
            </a:r>
            <a:r>
              <a:rPr lang="en-AU" sz="2800" b="1" dirty="0">
                <a:solidFill>
                  <a:srgbClr val="000000"/>
                </a:solidFill>
                <a:cs typeface="Arial" panose="020B0604020202020204" pitchFamily="34" charset="0"/>
              </a:rPr>
              <a:t>aerosol</a:t>
            </a:r>
            <a:r>
              <a:rPr lang="en-AU" sz="2400" b="1" dirty="0">
                <a:solidFill>
                  <a:srgbClr val="000000"/>
                </a:solidFill>
                <a:cs typeface="Arial" panose="020B0604020202020204" pitchFamily="34" charset="0"/>
              </a:rPr>
              <a:t> </a:t>
            </a:r>
            <a:r>
              <a:rPr lang="en-AU" sz="2400" i="0" u="none" strike="noStrike" baseline="0" dirty="0">
                <a:solidFill>
                  <a:srgbClr val="000000"/>
                </a:solidFill>
                <a:cs typeface="Arial" panose="020B0604020202020204" pitchFamily="34" charset="0"/>
              </a:rPr>
              <a:t>or </a:t>
            </a:r>
            <a:r>
              <a:rPr lang="en-AU" sz="2800" b="1" dirty="0">
                <a:solidFill>
                  <a:srgbClr val="000000"/>
                </a:solidFill>
                <a:cs typeface="Arial" panose="020B0604020202020204" pitchFamily="34" charset="0"/>
              </a:rPr>
              <a:t>touch</a:t>
            </a:r>
            <a:r>
              <a:rPr lang="en-AU" sz="2400" i="0" u="none" strike="noStrike" baseline="0" dirty="0">
                <a:solidFill>
                  <a:srgbClr val="000000"/>
                </a:solidFill>
                <a:cs typeface="Arial" panose="020B0604020202020204" pitchFamily="34" charset="0"/>
              </a:rPr>
              <a:t> for spreading of the virus. </a:t>
            </a:r>
          </a:p>
          <a:p>
            <a:pPr algn="l"/>
            <a:r>
              <a:rPr lang="en-AU" sz="2400" i="0" u="none" strike="noStrike" baseline="0" dirty="0">
                <a:solidFill>
                  <a:srgbClr val="000000"/>
                </a:solidFill>
                <a:cs typeface="Arial" panose="020B0604020202020204" pitchFamily="34" charset="0"/>
              </a:rPr>
              <a:t>A common pathway of spreading this virus is </a:t>
            </a:r>
            <a:r>
              <a:rPr lang="en-AU" sz="2400" i="1" u="none" strike="noStrike" baseline="0" dirty="0">
                <a:solidFill>
                  <a:srgbClr val="000000"/>
                </a:solidFill>
                <a:cs typeface="Arial" panose="020B0604020202020204" pitchFamily="34" charset="0"/>
              </a:rPr>
              <a:t>through respiratory aerosols from an infected person</a:t>
            </a:r>
            <a:r>
              <a:rPr lang="en-AU" sz="2400" i="0" u="none" strike="noStrike" baseline="0" dirty="0">
                <a:solidFill>
                  <a:srgbClr val="000000"/>
                </a:solidFill>
                <a:cs typeface="Arial" panose="020B0604020202020204" pitchFamily="34" charset="0"/>
              </a:rPr>
              <a:t>.</a:t>
            </a:r>
            <a:r>
              <a:rPr lang="en-AU" sz="2400" i="0" u="none" strike="noStrike" baseline="0" dirty="0">
                <a:solidFill>
                  <a:srgbClr val="2197D2"/>
                </a:solidFill>
                <a:cs typeface="Arial" panose="020B0604020202020204" pitchFamily="34" charset="0"/>
              </a:rPr>
              <a:t> </a:t>
            </a:r>
            <a:r>
              <a:rPr lang="en-AU" sz="2400" i="0" u="none" strike="noStrike" baseline="0" dirty="0">
                <a:solidFill>
                  <a:srgbClr val="000000"/>
                </a:solidFill>
                <a:cs typeface="Arial" panose="020B0604020202020204" pitchFamily="34" charset="0"/>
              </a:rPr>
              <a:t>During speech, humans emit thousands of oral fluid droplets per second that can remain airborne for 8 to 14 minutes.</a:t>
            </a:r>
            <a:r>
              <a:rPr lang="en-AU" sz="2400" i="0" u="none" strike="noStrike" baseline="0" dirty="0">
                <a:solidFill>
                  <a:srgbClr val="2197D2"/>
                </a:solidFill>
                <a:cs typeface="Arial" panose="020B0604020202020204" pitchFamily="34" charset="0"/>
              </a:rPr>
              <a:t> </a:t>
            </a:r>
            <a:r>
              <a:rPr lang="en-AU" sz="2400" i="0" u="none" strike="noStrike" baseline="0" dirty="0">
                <a:solidFill>
                  <a:srgbClr val="000000"/>
                </a:solidFill>
                <a:cs typeface="Arial" panose="020B0604020202020204" pitchFamily="34" charset="0"/>
              </a:rPr>
              <a:t>COVID-19 is detectable for up to 3 hours in surface aerosols, for up to 4 hours on copper, for up to 24 hours on cardboard and for </a:t>
            </a:r>
            <a:r>
              <a:rPr lang="en-AU" sz="2400" b="0" i="0" u="none" strike="noStrike" baseline="0" dirty="0">
                <a:solidFill>
                  <a:srgbClr val="000000"/>
                </a:solidFill>
              </a:rPr>
              <a:t>up to 2 to 3 days on </a:t>
            </a:r>
            <a:r>
              <a:rPr lang="en-AU" sz="2400" b="0" i="0" u="none" strike="noStrike" baseline="0" dirty="0">
                <a:solidFill>
                  <a:srgbClr val="000000"/>
                </a:solidFill>
                <a:latin typeface="Calibri" panose="020F0502020204030204" pitchFamily="34" charset="0"/>
                <a:cs typeface="Calibri" panose="020F0502020204030204" pitchFamily="34" charset="0"/>
              </a:rPr>
              <a:t>plastic and stainless steel.</a:t>
            </a:r>
            <a:r>
              <a:rPr lang="en-AU" sz="2400" b="0" i="0" u="none" strike="noStrike" baseline="0" dirty="0">
                <a:solidFill>
                  <a:srgbClr val="2197D2"/>
                </a:solidFill>
                <a:latin typeface="Calibri" panose="020F0502020204030204" pitchFamily="34" charset="0"/>
                <a:cs typeface="Calibri" panose="020F0502020204030204" pitchFamily="34" charset="0"/>
              </a:rPr>
              <a:t>9</a:t>
            </a:r>
            <a:r>
              <a:rPr lang="en-AU" sz="2400" b="0" i="0" u="none" strike="noStrike" baseline="0" dirty="0">
                <a:solidFill>
                  <a:srgbClr val="000000"/>
                </a:solidFill>
                <a:latin typeface="Calibri" panose="020F0502020204030204" pitchFamily="34" charset="0"/>
                <a:cs typeface="Calibri" panose="020F0502020204030204" pitchFamily="34" charset="0"/>
              </a:rPr>
              <a:t>,</a:t>
            </a:r>
            <a:r>
              <a:rPr lang="en-AU" sz="2400" b="0" i="0" u="none" strike="noStrike" baseline="0" dirty="0">
                <a:solidFill>
                  <a:srgbClr val="2197D2"/>
                </a:solidFill>
                <a:latin typeface="Calibri" panose="020F0502020204030204" pitchFamily="34" charset="0"/>
                <a:cs typeface="Calibri" panose="020F0502020204030204" pitchFamily="34" charset="0"/>
              </a:rPr>
              <a:t>10 </a:t>
            </a:r>
          </a:p>
          <a:p>
            <a:pPr algn="l"/>
            <a:r>
              <a:rPr lang="en-AU" sz="2400" b="0" i="1" u="none" strike="noStrike" baseline="0" dirty="0">
                <a:solidFill>
                  <a:srgbClr val="000000"/>
                </a:solidFill>
                <a:latin typeface="Calibri" panose="020F0502020204030204" pitchFamily="34" charset="0"/>
                <a:cs typeface="Calibri" panose="020F0502020204030204" pitchFamily="34" charset="0"/>
              </a:rPr>
              <a:t>There is a need to disinfect surfaces potentially exposed to COVID-19 to prevent transmission.</a:t>
            </a:r>
          </a:p>
          <a:p>
            <a:pPr algn="l"/>
            <a:endParaRPr lang="en-AU" sz="2400" dirty="0">
              <a:solidFill>
                <a:srgbClr val="000000"/>
              </a:solidFill>
              <a:effectLst/>
              <a:latin typeface="Calibri" panose="020F0502020204030204" pitchFamily="34" charset="0"/>
              <a:cs typeface="Calibri" panose="020F0502020204030204" pitchFamily="34" charset="0"/>
            </a:endParaRPr>
          </a:p>
          <a:p>
            <a:pPr algn="l"/>
            <a:r>
              <a:rPr lang="en-AU" sz="2000" b="1" i="1" dirty="0">
                <a:solidFill>
                  <a:srgbClr val="000000"/>
                </a:solidFill>
                <a:effectLst/>
              </a:rPr>
              <a:t>     </a:t>
            </a:r>
            <a:r>
              <a:rPr lang="en-AU" sz="2000" b="1" i="1" dirty="0">
                <a:solidFill>
                  <a:srgbClr val="000000"/>
                </a:solidFill>
              </a:rPr>
              <a:t>             </a:t>
            </a:r>
            <a:r>
              <a:rPr lang="en-AU" sz="2000" b="1" i="1" dirty="0">
                <a:solidFill>
                  <a:srgbClr val="000000"/>
                </a:solidFill>
                <a:effectLst/>
              </a:rPr>
              <a:t>      From Wuhan to Melbourne, New York to Delhi COVID-19 became a global nightmare. </a:t>
            </a:r>
            <a:endParaRPr lang="en-AU" sz="2000" b="1" dirty="0">
              <a:cs typeface="Arial" panose="020B0604020202020204" pitchFamily="34" charset="0"/>
            </a:endParaRPr>
          </a:p>
        </p:txBody>
      </p:sp>
      <p:sp>
        <p:nvSpPr>
          <p:cNvPr id="2" name="Slide Number Placeholder 1"/>
          <p:cNvSpPr>
            <a:spLocks noGrp="1"/>
          </p:cNvSpPr>
          <p:nvPr>
            <p:ph type="sldNum" sz="quarter" idx="12"/>
          </p:nvPr>
        </p:nvSpPr>
        <p:spPr/>
        <p:txBody>
          <a:bodyPr/>
          <a:lstStyle/>
          <a:p>
            <a:fld id="{57AF3A57-B88C-1745-AC76-D2EE5E84A2ED}" type="slidenum">
              <a:rPr lang="en-US" smtClean="0"/>
              <a:t>3</a:t>
            </a:fld>
            <a:endParaRPr lang="en-US" dirty="0"/>
          </a:p>
        </p:txBody>
      </p:sp>
    </p:spTree>
    <p:extLst>
      <p:ext uri="{BB962C8B-B14F-4D97-AF65-F5344CB8AC3E}">
        <p14:creationId xmlns:p14="http://schemas.microsoft.com/office/powerpoint/2010/main" val="3290870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D3EE42-D5B9-4AD7-8FAA-461144954968}"/>
              </a:ext>
            </a:extLst>
          </p:cNvPr>
          <p:cNvPicPr>
            <a:picLocks noChangeAspect="1"/>
          </p:cNvPicPr>
          <p:nvPr/>
        </p:nvPicPr>
        <p:blipFill>
          <a:blip r:embed="rId2"/>
          <a:stretch>
            <a:fillRect/>
          </a:stretch>
        </p:blipFill>
        <p:spPr>
          <a:xfrm>
            <a:off x="11243504" y="6455346"/>
            <a:ext cx="848288" cy="345599"/>
          </a:xfrm>
          <a:prstGeom prst="rect">
            <a:avLst/>
          </a:prstGeom>
        </p:spPr>
      </p:pic>
      <p:pic>
        <p:nvPicPr>
          <p:cNvPr id="13" name="Picture 12">
            <a:extLst>
              <a:ext uri="{FF2B5EF4-FFF2-40B4-BE49-F238E27FC236}">
                <a16:creationId xmlns:a16="http://schemas.microsoft.com/office/drawing/2014/main" id="{59A94B05-3C02-49D3-A57D-DB8B3B4C40F5}"/>
              </a:ext>
            </a:extLst>
          </p:cNvPr>
          <p:cNvPicPr>
            <a:picLocks noChangeAspect="1"/>
          </p:cNvPicPr>
          <p:nvPr/>
        </p:nvPicPr>
        <p:blipFill>
          <a:blip r:embed="rId3"/>
          <a:stretch>
            <a:fillRect/>
          </a:stretch>
        </p:blipFill>
        <p:spPr>
          <a:xfrm>
            <a:off x="3349175" y="212375"/>
            <a:ext cx="566334" cy="538857"/>
          </a:xfrm>
          <a:prstGeom prst="rect">
            <a:avLst/>
          </a:prstGeom>
        </p:spPr>
      </p:pic>
      <p:pic>
        <p:nvPicPr>
          <p:cNvPr id="7" name="Picture 6">
            <a:extLst>
              <a:ext uri="{FF2B5EF4-FFF2-40B4-BE49-F238E27FC236}">
                <a16:creationId xmlns:a16="http://schemas.microsoft.com/office/drawing/2014/main" id="{13C92C76-74D7-45F6-9A30-35905E427132}"/>
              </a:ext>
            </a:extLst>
          </p:cNvPr>
          <p:cNvPicPr/>
          <p:nvPr/>
        </p:nvPicPr>
        <p:blipFill rotWithShape="1">
          <a:blip r:embed="rId4">
            <a:alphaModFix amt="10000"/>
            <a:extLst>
              <a:ext uri="{28A0092B-C50C-407E-A947-70E740481C1C}">
                <a14:useLocalDpi xmlns:a14="http://schemas.microsoft.com/office/drawing/2010/main" val="0"/>
              </a:ext>
            </a:extLst>
          </a:blip>
          <a:srcRect l="18750" t="18894"/>
          <a:stretch/>
        </p:blipFill>
        <p:spPr>
          <a:xfrm>
            <a:off x="0" y="-1"/>
            <a:ext cx="6363479" cy="6858001"/>
          </a:xfrm>
          <a:prstGeom prst="rect">
            <a:avLst/>
          </a:prstGeom>
          <a:effectLst>
            <a:outerShdw blurRad="88900" dist="50800" dir="5400000" algn="ctr" rotWithShape="0">
              <a:srgbClr val="000000">
                <a:alpha val="0"/>
              </a:srgbClr>
            </a:outerShdw>
          </a:effectLst>
        </p:spPr>
      </p:pic>
      <p:sp>
        <p:nvSpPr>
          <p:cNvPr id="2" name="Slide Number Placeholder 1">
            <a:extLst>
              <a:ext uri="{FF2B5EF4-FFF2-40B4-BE49-F238E27FC236}">
                <a16:creationId xmlns:a16="http://schemas.microsoft.com/office/drawing/2014/main" id="{184C9CE9-3ED2-4104-B020-4B773EA039AD}"/>
              </a:ext>
            </a:extLst>
          </p:cNvPr>
          <p:cNvSpPr>
            <a:spLocks noGrp="1"/>
          </p:cNvSpPr>
          <p:nvPr>
            <p:ph type="sldNum" sz="quarter" idx="12"/>
          </p:nvPr>
        </p:nvSpPr>
        <p:spPr/>
        <p:txBody>
          <a:bodyPr/>
          <a:lstStyle/>
          <a:p>
            <a:fld id="{57AF3A57-B88C-1745-AC76-D2EE5E84A2ED}" type="slidenum">
              <a:rPr lang="en-US" smtClean="0"/>
              <a:t>30</a:t>
            </a:fld>
            <a:endParaRPr lang="en-US" dirty="0"/>
          </a:p>
        </p:txBody>
      </p:sp>
      <p:sp>
        <p:nvSpPr>
          <p:cNvPr id="6" name="TextBox 5">
            <a:extLst>
              <a:ext uri="{FF2B5EF4-FFF2-40B4-BE49-F238E27FC236}">
                <a16:creationId xmlns:a16="http://schemas.microsoft.com/office/drawing/2014/main" id="{E69EDB04-1B72-4D54-8E0C-873E3AC074BE}"/>
              </a:ext>
            </a:extLst>
          </p:cNvPr>
          <p:cNvSpPr txBox="1"/>
          <p:nvPr/>
        </p:nvSpPr>
        <p:spPr>
          <a:xfrm>
            <a:off x="2438400" y="97084"/>
            <a:ext cx="7069668" cy="769441"/>
          </a:xfrm>
          <a:prstGeom prst="rect">
            <a:avLst/>
          </a:prstGeom>
          <a:noFill/>
        </p:spPr>
        <p:txBody>
          <a:bodyPr wrap="square">
            <a:spAutoFit/>
          </a:bodyPr>
          <a:lstStyle/>
          <a:p>
            <a:pPr algn="ctr"/>
            <a:r>
              <a:rPr lang="en-US" sz="4400" b="1" dirty="0">
                <a:solidFill>
                  <a:srgbClr val="007042"/>
                </a:solidFill>
                <a:effectLst>
                  <a:outerShdw blurRad="38100" dist="38100" dir="2700000" algn="tl">
                    <a:srgbClr val="000000">
                      <a:alpha val="43137"/>
                    </a:srgbClr>
                  </a:outerShdw>
                </a:effectLst>
              </a:rPr>
              <a:t>C     VID-19</a:t>
            </a:r>
            <a:r>
              <a:rPr lang="en-US" sz="4400" b="1" dirty="0">
                <a:solidFill>
                  <a:srgbClr val="007042"/>
                </a:solidFill>
              </a:rPr>
              <a:t> </a:t>
            </a:r>
            <a:r>
              <a:rPr lang="en-US" sz="4400" b="1" dirty="0">
                <a:solidFill>
                  <a:schemeClr val="accent1">
                    <a:lumMod val="75000"/>
                  </a:schemeClr>
                </a:solidFill>
              </a:rPr>
              <a:t>vs Vaccination</a:t>
            </a:r>
          </a:p>
        </p:txBody>
      </p:sp>
      <p:sp>
        <p:nvSpPr>
          <p:cNvPr id="12" name="TextBox 11">
            <a:extLst>
              <a:ext uri="{FF2B5EF4-FFF2-40B4-BE49-F238E27FC236}">
                <a16:creationId xmlns:a16="http://schemas.microsoft.com/office/drawing/2014/main" id="{7D88311D-2BFE-46F0-B829-CA334B25F08E}"/>
              </a:ext>
            </a:extLst>
          </p:cNvPr>
          <p:cNvSpPr txBox="1"/>
          <p:nvPr/>
        </p:nvSpPr>
        <p:spPr>
          <a:xfrm>
            <a:off x="0" y="788022"/>
            <a:ext cx="12192000" cy="8063746"/>
          </a:xfrm>
          <a:prstGeom prst="rect">
            <a:avLst/>
          </a:prstGeom>
          <a:noFill/>
        </p:spPr>
        <p:txBody>
          <a:bodyPr wrap="square">
            <a:spAutoFit/>
          </a:bodyPr>
          <a:lstStyle/>
          <a:p>
            <a:pPr algn="ctr"/>
            <a:r>
              <a:rPr lang="en-US" sz="3400" b="1" i="0" dirty="0">
                <a:solidFill>
                  <a:srgbClr val="313131"/>
                </a:solidFill>
                <a:effectLst/>
                <a:latin typeface="-apple-system"/>
              </a:rPr>
              <a:t>Protect yourself, the </a:t>
            </a:r>
            <a:r>
              <a:rPr lang="en-US" sz="3400" b="1" dirty="0">
                <a:solidFill>
                  <a:srgbClr val="313131"/>
                </a:solidFill>
                <a:latin typeface="-apple-system"/>
              </a:rPr>
              <a:t>family, friends, workmates, all of us. </a:t>
            </a:r>
          </a:p>
          <a:p>
            <a:pPr algn="ctr"/>
            <a:endParaRPr lang="en-US" b="1" dirty="0">
              <a:solidFill>
                <a:srgbClr val="313131"/>
              </a:solidFill>
              <a:latin typeface="-apple-system"/>
            </a:endParaRPr>
          </a:p>
          <a:p>
            <a:pPr algn="ctr"/>
            <a:r>
              <a:rPr lang="en-US" sz="3400" b="1" dirty="0">
                <a:solidFill>
                  <a:srgbClr val="313131"/>
                </a:solidFill>
                <a:latin typeface="-apple-system"/>
              </a:rPr>
              <a:t>Just go get educated on aerosol &amp; contact transmission.</a:t>
            </a:r>
          </a:p>
          <a:p>
            <a:pPr algn="ctr"/>
            <a:endParaRPr lang="en-US" sz="1200" b="1" dirty="0">
              <a:solidFill>
                <a:srgbClr val="313131"/>
              </a:solidFill>
              <a:latin typeface="-apple-system"/>
            </a:endParaRPr>
          </a:p>
          <a:p>
            <a:pPr algn="ctr"/>
            <a:r>
              <a:rPr lang="en-US" sz="3600" b="1" dirty="0">
                <a:solidFill>
                  <a:srgbClr val="313131"/>
                </a:solidFill>
                <a:latin typeface="-apple-system"/>
              </a:rPr>
              <a:t>Learn about </a:t>
            </a:r>
            <a:r>
              <a:rPr lang="en-US" sz="3600" b="1" dirty="0">
                <a:solidFill>
                  <a:schemeClr val="accent1">
                    <a:lumMod val="75000"/>
                  </a:schemeClr>
                </a:solidFill>
                <a:latin typeface="-apple-system"/>
              </a:rPr>
              <a:t>vaccines</a:t>
            </a:r>
            <a:r>
              <a:rPr lang="en-US" sz="3600" b="1" dirty="0">
                <a:solidFill>
                  <a:schemeClr val="accent1">
                    <a:lumMod val="60000"/>
                    <a:lumOff val="40000"/>
                  </a:schemeClr>
                </a:solidFill>
                <a:latin typeface="-apple-system"/>
              </a:rPr>
              <a:t>.</a:t>
            </a:r>
            <a:r>
              <a:rPr lang="en-US" sz="3600" b="1" dirty="0">
                <a:solidFill>
                  <a:srgbClr val="313131"/>
                </a:solidFill>
                <a:latin typeface="-apple-system"/>
              </a:rPr>
              <a:t> </a:t>
            </a:r>
            <a:endParaRPr lang="en-US" b="1" i="0" dirty="0">
              <a:solidFill>
                <a:srgbClr val="313131"/>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313131"/>
                </a:solidFill>
                <a:effectLst/>
                <a:latin typeface="-apple-system"/>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https://www.health.gov.au/contacts/national-coronavirus-and-covid-19-vaccine-helpline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solidFill>
                  <a:srgbClr val="313131"/>
                </a:solidFill>
                <a:effectLst/>
                <a:latin typeface="-apple-system"/>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https://www.health.govt.nz/our-work/diseases-and-conditions/covid-19-novel-coronavirus/covid-19-vaccines</a:t>
            </a:r>
            <a:endParaRPr lang="en-US" sz="2000" b="1" i="0" dirty="0">
              <a:solidFill>
                <a:srgbClr val="313131"/>
              </a:solidFill>
              <a:effectLst/>
              <a:latin typeface="-apple-system"/>
            </a:endParaRPr>
          </a:p>
          <a:p>
            <a:pPr algn="l"/>
            <a:r>
              <a:rPr lang="en-US" sz="2000" b="1" dirty="0">
                <a:solidFill>
                  <a:srgbClr val="313131"/>
                </a:solidFill>
                <a:latin typeface="-apple-system"/>
              </a:rPr>
              <a:t>  </a:t>
            </a:r>
          </a:p>
          <a:p>
            <a:pPr algn="ctr"/>
            <a:r>
              <a:rPr lang="en-US" sz="2400" b="1" i="0" dirty="0">
                <a:solidFill>
                  <a:srgbClr val="313131"/>
                </a:solidFill>
                <a:effectLst/>
                <a:latin typeface="-apple-system"/>
              </a:rPr>
              <a:t>Vaccination is the most effective protection against infectious diseases. </a:t>
            </a:r>
          </a:p>
          <a:p>
            <a:pPr algn="ctr"/>
            <a:r>
              <a:rPr lang="en-US" sz="2000" b="1" i="0" dirty="0">
                <a:solidFill>
                  <a:srgbClr val="313131"/>
                </a:solidFill>
                <a:effectLst/>
                <a:latin typeface="-apple-system"/>
              </a:rPr>
              <a:t>       </a:t>
            </a:r>
          </a:p>
          <a:p>
            <a:pPr algn="ctr"/>
            <a:r>
              <a:rPr lang="en-US" sz="2000" b="1" i="0" dirty="0">
                <a:solidFill>
                  <a:srgbClr val="313131"/>
                </a:solidFill>
                <a:effectLst/>
                <a:latin typeface="-apple-system"/>
              </a:rPr>
              <a:t>Vaccines strengthen your immune system. Vaccines train your body </a:t>
            </a:r>
            <a:r>
              <a:rPr lang="en-US" sz="2000" b="1" dirty="0">
                <a:solidFill>
                  <a:srgbClr val="313131"/>
                </a:solidFill>
                <a:latin typeface="-apple-system"/>
              </a:rPr>
              <a:t>to </a:t>
            </a:r>
            <a:r>
              <a:rPr lang="en-US" sz="2000" b="1" i="0" dirty="0">
                <a:solidFill>
                  <a:srgbClr val="313131"/>
                </a:solidFill>
                <a:effectLst/>
                <a:latin typeface="-apple-system"/>
              </a:rPr>
              <a:t>fight the specific viruses.</a:t>
            </a:r>
          </a:p>
          <a:p>
            <a:pPr algn="ctr"/>
            <a:r>
              <a:rPr lang="en-US" sz="2000" dirty="0">
                <a:solidFill>
                  <a:srgbClr val="313131"/>
                </a:solidFill>
                <a:latin typeface="-apple-system"/>
              </a:rPr>
              <a:t>        </a:t>
            </a:r>
          </a:p>
          <a:p>
            <a:pPr algn="ctr"/>
            <a:r>
              <a:rPr lang="en-US" sz="2000" b="1" dirty="0">
                <a:solidFill>
                  <a:srgbClr val="313131"/>
                </a:solidFill>
                <a:latin typeface="-apple-system"/>
              </a:rPr>
              <a:t> To globally achieve</a:t>
            </a:r>
            <a:r>
              <a:rPr lang="en-US" sz="2000" b="1" i="0" dirty="0">
                <a:solidFill>
                  <a:schemeClr val="accent6">
                    <a:lumMod val="75000"/>
                  </a:schemeClr>
                </a:solidFill>
                <a:effectLst/>
                <a:latin typeface="-apple-system"/>
              </a:rPr>
              <a:t> </a:t>
            </a:r>
            <a:r>
              <a:rPr lang="en-US" sz="2000" b="1" i="1" dirty="0">
                <a:solidFill>
                  <a:schemeClr val="accent6">
                    <a:lumMod val="75000"/>
                  </a:schemeClr>
                </a:solidFill>
                <a:effectLst/>
                <a:latin typeface="-apple-system"/>
              </a:rPr>
              <a:t>herd immunity </a:t>
            </a:r>
            <a:r>
              <a:rPr lang="en-US" sz="2000" b="1" dirty="0">
                <a:solidFill>
                  <a:srgbClr val="313131"/>
                </a:solidFill>
                <a:latin typeface="-apple-system"/>
              </a:rPr>
              <a:t>a high percentage </a:t>
            </a:r>
            <a:r>
              <a:rPr lang="en-US" sz="2000" b="1" i="0" dirty="0">
                <a:solidFill>
                  <a:srgbClr val="313131"/>
                </a:solidFill>
                <a:effectLst/>
                <a:latin typeface="-apple-system"/>
              </a:rPr>
              <a:t>of the population has to be vaccinated.</a:t>
            </a:r>
          </a:p>
          <a:p>
            <a:pPr algn="ctr"/>
            <a:r>
              <a:rPr lang="en-US" sz="2000" b="1" i="0" dirty="0">
                <a:solidFill>
                  <a:srgbClr val="313131"/>
                </a:solidFill>
                <a:effectLst/>
                <a:latin typeface="-apple-system"/>
              </a:rPr>
              <a:t>  </a:t>
            </a:r>
            <a:endParaRPr lang="en-US" sz="2000" b="1" dirty="0">
              <a:solidFill>
                <a:srgbClr val="313131"/>
              </a:solidFill>
              <a:latin typeface="-apple-system"/>
            </a:endParaRPr>
          </a:p>
          <a:p>
            <a:pPr algn="ctr"/>
            <a:r>
              <a:rPr lang="en-US" sz="2000" b="0" i="0" dirty="0">
                <a:solidFill>
                  <a:srgbClr val="313131"/>
                </a:solidFill>
                <a:effectLst/>
                <a:latin typeface="-apple-system"/>
              </a:rPr>
              <a:t>    </a:t>
            </a:r>
            <a:r>
              <a:rPr lang="en-US" sz="2400" b="1" dirty="0">
                <a:solidFill>
                  <a:srgbClr val="313131"/>
                </a:solidFill>
                <a:latin typeface="-apple-system"/>
              </a:rPr>
              <a:t>V</a:t>
            </a:r>
            <a:r>
              <a:rPr lang="en-US" sz="2400" b="1" i="0" dirty="0">
                <a:solidFill>
                  <a:srgbClr val="313131"/>
                </a:solidFill>
                <a:effectLst/>
                <a:latin typeface="-apple-system"/>
              </a:rPr>
              <a:t>accination reduces the risk of catching and transmitting</a:t>
            </a:r>
          </a:p>
          <a:p>
            <a:pPr algn="ctr"/>
            <a:r>
              <a:rPr lang="en-US" sz="3600" b="1" i="1" dirty="0">
                <a:solidFill>
                  <a:schemeClr val="accent6">
                    <a:lumMod val="75000"/>
                  </a:schemeClr>
                </a:solidFill>
                <a:latin typeface="-apple-system"/>
              </a:rPr>
              <a:t>“Let’s Get it right” </a:t>
            </a:r>
          </a:p>
          <a:p>
            <a:pPr algn="l"/>
            <a:endParaRPr lang="en-US" sz="2400" b="1" i="0" dirty="0">
              <a:solidFill>
                <a:srgbClr val="313131"/>
              </a:solidFill>
              <a:effectLst/>
              <a:latin typeface="-apple-system"/>
            </a:endParaRPr>
          </a:p>
          <a:p>
            <a:pPr algn="l"/>
            <a:endParaRPr lang="en-US" sz="2400" b="1" dirty="0">
              <a:solidFill>
                <a:srgbClr val="313131"/>
              </a:solidFill>
              <a:latin typeface="-apple-system"/>
            </a:endParaRPr>
          </a:p>
          <a:p>
            <a:pPr algn="l"/>
            <a:endParaRPr lang="en-US" sz="2400" b="1" dirty="0">
              <a:solidFill>
                <a:srgbClr val="313131"/>
              </a:solidFill>
              <a:latin typeface="-apple-system"/>
            </a:endParaRPr>
          </a:p>
          <a:p>
            <a:pPr algn="l"/>
            <a:endParaRPr lang="en-US" sz="2400" b="1" dirty="0">
              <a:solidFill>
                <a:srgbClr val="313131"/>
              </a:solidFill>
              <a:latin typeface="-apple-system"/>
            </a:endParaRPr>
          </a:p>
          <a:p>
            <a:pPr algn="l"/>
            <a:r>
              <a:rPr lang="en-US" sz="2400" b="1" dirty="0">
                <a:solidFill>
                  <a:srgbClr val="313131"/>
                </a:solidFill>
                <a:latin typeface="-apple-system"/>
              </a:rPr>
              <a:t>                        </a:t>
            </a:r>
            <a:endParaRPr lang="en-US" sz="2000" b="0" i="0" dirty="0">
              <a:solidFill>
                <a:srgbClr val="313131"/>
              </a:solidFill>
              <a:effectLst/>
              <a:latin typeface="-apple-system"/>
            </a:endParaRPr>
          </a:p>
          <a:p>
            <a:pPr algn="l"/>
            <a:r>
              <a:rPr lang="en-US" sz="2000" b="1" i="0" dirty="0">
                <a:solidFill>
                  <a:srgbClr val="313131"/>
                </a:solidFill>
                <a:effectLst/>
                <a:latin typeface="-apple-system"/>
              </a:rPr>
              <a:t> </a:t>
            </a:r>
          </a:p>
        </p:txBody>
      </p:sp>
    </p:spTree>
    <p:extLst>
      <p:ext uri="{BB962C8B-B14F-4D97-AF65-F5344CB8AC3E}">
        <p14:creationId xmlns:p14="http://schemas.microsoft.com/office/powerpoint/2010/main" val="1311902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9D3EE42-D5B9-4AD7-8FAA-461144954968}"/>
              </a:ext>
            </a:extLst>
          </p:cNvPr>
          <p:cNvPicPr>
            <a:picLocks noChangeAspect="1"/>
          </p:cNvPicPr>
          <p:nvPr/>
        </p:nvPicPr>
        <p:blipFill>
          <a:blip r:embed="rId2"/>
          <a:stretch>
            <a:fillRect/>
          </a:stretch>
        </p:blipFill>
        <p:spPr>
          <a:xfrm>
            <a:off x="11243504" y="6455346"/>
            <a:ext cx="848288" cy="345599"/>
          </a:xfrm>
          <a:prstGeom prst="rect">
            <a:avLst/>
          </a:prstGeom>
        </p:spPr>
      </p:pic>
      <p:sp>
        <p:nvSpPr>
          <p:cNvPr id="2" name="Slide Number Placeholder 1">
            <a:extLst>
              <a:ext uri="{FF2B5EF4-FFF2-40B4-BE49-F238E27FC236}">
                <a16:creationId xmlns:a16="http://schemas.microsoft.com/office/drawing/2014/main" id="{B54551D9-C23C-4C3D-BB2D-F9A1ADC15060}"/>
              </a:ext>
            </a:extLst>
          </p:cNvPr>
          <p:cNvSpPr>
            <a:spLocks noGrp="1"/>
          </p:cNvSpPr>
          <p:nvPr>
            <p:ph type="sldNum" sz="quarter" idx="12"/>
          </p:nvPr>
        </p:nvSpPr>
        <p:spPr/>
        <p:txBody>
          <a:bodyPr/>
          <a:lstStyle/>
          <a:p>
            <a:fld id="{57AF3A57-B88C-1745-AC76-D2EE5E84A2ED}" type="slidenum">
              <a:rPr lang="en-US" smtClean="0"/>
              <a:t>31</a:t>
            </a:fld>
            <a:endParaRPr lang="en-US" dirty="0"/>
          </a:p>
        </p:txBody>
      </p:sp>
      <p:sp>
        <p:nvSpPr>
          <p:cNvPr id="4" name="TextBox 3">
            <a:extLst>
              <a:ext uri="{FF2B5EF4-FFF2-40B4-BE49-F238E27FC236}">
                <a16:creationId xmlns:a16="http://schemas.microsoft.com/office/drawing/2014/main" id="{95EC98A6-3652-4FDA-B82D-40EBDFD14001}"/>
              </a:ext>
            </a:extLst>
          </p:cNvPr>
          <p:cNvSpPr txBox="1"/>
          <p:nvPr/>
        </p:nvSpPr>
        <p:spPr>
          <a:xfrm>
            <a:off x="2937934" y="-4915"/>
            <a:ext cx="6096000" cy="646331"/>
          </a:xfrm>
          <a:prstGeom prst="rect">
            <a:avLst/>
          </a:prstGeom>
          <a:noFill/>
        </p:spPr>
        <p:txBody>
          <a:bodyPr wrap="square">
            <a:spAutoFit/>
          </a:bodyPr>
          <a:lstStyle/>
          <a:p>
            <a:pPr algn="ctr"/>
            <a:r>
              <a:rPr lang="en-US" sz="3600" b="1" dirty="0">
                <a:solidFill>
                  <a:srgbClr val="007042"/>
                </a:solidFill>
                <a:effectLst>
                  <a:outerShdw blurRad="38100" dist="38100" dir="2700000" algn="tl">
                    <a:srgbClr val="000000">
                      <a:alpha val="43137"/>
                    </a:srgbClr>
                  </a:outerShdw>
                </a:effectLst>
              </a:rPr>
              <a:t>C      VID-19</a:t>
            </a:r>
            <a:r>
              <a:rPr lang="en-US" sz="3600" b="1" dirty="0"/>
              <a:t> vs </a:t>
            </a:r>
            <a:r>
              <a:rPr lang="en-US" sz="3600" b="1" dirty="0">
                <a:solidFill>
                  <a:schemeClr val="accent1">
                    <a:lumMod val="75000"/>
                  </a:schemeClr>
                </a:solidFill>
              </a:rPr>
              <a:t>Vaccination</a:t>
            </a:r>
          </a:p>
        </p:txBody>
      </p:sp>
      <p:pic>
        <p:nvPicPr>
          <p:cNvPr id="1026" name="Picture 2" descr="Boxing - Ring, rules, and equipment | Britannica">
            <a:extLst>
              <a:ext uri="{FF2B5EF4-FFF2-40B4-BE49-F238E27FC236}">
                <a16:creationId xmlns:a16="http://schemas.microsoft.com/office/drawing/2014/main" id="{90C0FB0E-2C29-46EE-8CF0-194FE7E45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090" y="885124"/>
            <a:ext cx="3557173" cy="20096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1E09B3B-A5D7-4B5B-946D-6A36470E685D}"/>
              </a:ext>
            </a:extLst>
          </p:cNvPr>
          <p:cNvSpPr txBox="1"/>
          <p:nvPr/>
        </p:nvSpPr>
        <p:spPr>
          <a:xfrm>
            <a:off x="838200" y="6219758"/>
            <a:ext cx="11252200" cy="646331"/>
          </a:xfrm>
          <a:prstGeom prst="rect">
            <a:avLst/>
          </a:prstGeom>
          <a:noFill/>
        </p:spPr>
        <p:txBody>
          <a:bodyPr wrap="square">
            <a:spAutoFit/>
          </a:bodyPr>
          <a:lstStyle/>
          <a:p>
            <a:r>
              <a:rPr lang="en-AU" dirty="0">
                <a:hlinkClick r:id="rId4"/>
              </a:rPr>
              <a:t>https://www.health.gov.au/contacts/national-coronavirus-and-covid-19-vaccine-helpline</a:t>
            </a:r>
            <a:endParaRPr lang="en-AU" dirty="0"/>
          </a:p>
          <a:p>
            <a:r>
              <a:rPr lang="en-AU" dirty="0">
                <a:hlinkClick r:id="rId5"/>
              </a:rPr>
              <a:t>https://www.health.govt.nz/our-work/diseases-and-conditions/covid-19-novel-coronavirus/covid-19-vaccines</a:t>
            </a:r>
            <a:endParaRPr lang="en-AU" dirty="0"/>
          </a:p>
        </p:txBody>
      </p:sp>
      <p:sp>
        <p:nvSpPr>
          <p:cNvPr id="23" name="TextBox 22">
            <a:extLst>
              <a:ext uri="{FF2B5EF4-FFF2-40B4-BE49-F238E27FC236}">
                <a16:creationId xmlns:a16="http://schemas.microsoft.com/office/drawing/2014/main" id="{0E3F16E7-9DD3-4D9E-ABC3-840690DD1E79}"/>
              </a:ext>
            </a:extLst>
          </p:cNvPr>
          <p:cNvSpPr txBox="1"/>
          <p:nvPr/>
        </p:nvSpPr>
        <p:spPr>
          <a:xfrm>
            <a:off x="2260600" y="476909"/>
            <a:ext cx="7721600" cy="584775"/>
          </a:xfrm>
          <a:prstGeom prst="rect">
            <a:avLst/>
          </a:prstGeom>
          <a:noFill/>
        </p:spPr>
        <p:txBody>
          <a:bodyPr wrap="square">
            <a:spAutoFit/>
          </a:bodyPr>
          <a:lstStyle/>
          <a:p>
            <a:pPr algn="ctr"/>
            <a:r>
              <a:rPr lang="en-US" sz="3200" b="1" dirty="0">
                <a:solidFill>
                  <a:schemeClr val="accent1">
                    <a:lumMod val="75000"/>
                  </a:schemeClr>
                </a:solidFill>
              </a:rPr>
              <a:t>For mine! you can all go n get “Jabbed”</a:t>
            </a:r>
          </a:p>
        </p:txBody>
      </p:sp>
      <p:sp>
        <p:nvSpPr>
          <p:cNvPr id="27" name="TextBox 26">
            <a:extLst>
              <a:ext uri="{FF2B5EF4-FFF2-40B4-BE49-F238E27FC236}">
                <a16:creationId xmlns:a16="http://schemas.microsoft.com/office/drawing/2014/main" id="{1C411813-C8EB-4314-94B9-344DE3D5B75C}"/>
              </a:ext>
            </a:extLst>
          </p:cNvPr>
          <p:cNvSpPr txBox="1"/>
          <p:nvPr/>
        </p:nvSpPr>
        <p:spPr>
          <a:xfrm>
            <a:off x="4515572" y="5622424"/>
            <a:ext cx="3530600" cy="646331"/>
          </a:xfrm>
          <a:prstGeom prst="rect">
            <a:avLst/>
          </a:prstGeom>
          <a:noFill/>
        </p:spPr>
        <p:txBody>
          <a:bodyPr wrap="square">
            <a:spAutoFit/>
          </a:bodyPr>
          <a:lstStyle/>
          <a:p>
            <a:pPr algn="ctr"/>
            <a:r>
              <a:rPr lang="en-US" sz="3600" b="1" dirty="0">
                <a:solidFill>
                  <a:srgbClr val="0067A7"/>
                </a:solidFill>
              </a:rPr>
              <a:t>In </a:t>
            </a:r>
            <a:r>
              <a:rPr lang="en-US" sz="3600" b="1">
                <a:solidFill>
                  <a:srgbClr val="0067A7"/>
                </a:solidFill>
              </a:rPr>
              <a:t>the Deltoid</a:t>
            </a:r>
            <a:endParaRPr lang="en-US" sz="3600" b="1" dirty="0">
              <a:solidFill>
                <a:srgbClr val="0067A7"/>
              </a:solidFill>
            </a:endParaRPr>
          </a:p>
        </p:txBody>
      </p:sp>
      <p:sp>
        <p:nvSpPr>
          <p:cNvPr id="30" name="TextBox 29">
            <a:extLst>
              <a:ext uri="{FF2B5EF4-FFF2-40B4-BE49-F238E27FC236}">
                <a16:creationId xmlns:a16="http://schemas.microsoft.com/office/drawing/2014/main" id="{91299FCA-7BDB-4724-889A-976D2C4DFE7B}"/>
              </a:ext>
            </a:extLst>
          </p:cNvPr>
          <p:cNvSpPr txBox="1"/>
          <p:nvPr/>
        </p:nvSpPr>
        <p:spPr>
          <a:xfrm>
            <a:off x="4415088" y="3067720"/>
            <a:ext cx="3484036" cy="584775"/>
          </a:xfrm>
          <a:prstGeom prst="rect">
            <a:avLst/>
          </a:prstGeom>
          <a:noFill/>
        </p:spPr>
        <p:txBody>
          <a:bodyPr wrap="square">
            <a:spAutoFit/>
          </a:bodyPr>
          <a:lstStyle/>
          <a:p>
            <a:pPr algn="ctr"/>
            <a:r>
              <a:rPr lang="en-US" sz="3200" b="1" dirty="0">
                <a:solidFill>
                  <a:srgbClr val="0067A7"/>
                </a:solidFill>
              </a:rPr>
              <a:t>Not in the neck</a:t>
            </a:r>
          </a:p>
        </p:txBody>
      </p:sp>
      <p:sp>
        <p:nvSpPr>
          <p:cNvPr id="10" name="AutoShape 6" descr="🥇 attractive woman wearing boxing gloves clipart vector in AI, SVG, EPS or  PSD">
            <a:extLst>
              <a:ext uri="{FF2B5EF4-FFF2-40B4-BE49-F238E27FC236}">
                <a16:creationId xmlns:a16="http://schemas.microsoft.com/office/drawing/2014/main" id="{CA6DB254-8B14-44F7-89D5-4CB3626361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32" name="Picture 8" descr="vintage everyday: Old Photos of Women Boxing | Женский бокс, Винтажные  дамы, Ретро">
            <a:extLst>
              <a:ext uri="{FF2B5EF4-FFF2-40B4-BE49-F238E27FC236}">
                <a16:creationId xmlns:a16="http://schemas.microsoft.com/office/drawing/2014/main" id="{B9A5654C-5EDF-4E46-897E-481B6B2F74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9639" y="1019059"/>
            <a:ext cx="2881841" cy="214733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8C707D2-40D8-41C8-A2C1-8C2FBABE8422}"/>
              </a:ext>
            </a:extLst>
          </p:cNvPr>
          <p:cNvSpPr txBox="1"/>
          <p:nvPr/>
        </p:nvSpPr>
        <p:spPr>
          <a:xfrm>
            <a:off x="8763047" y="3046325"/>
            <a:ext cx="2808172" cy="584775"/>
          </a:xfrm>
          <a:prstGeom prst="rect">
            <a:avLst/>
          </a:prstGeom>
          <a:noFill/>
        </p:spPr>
        <p:txBody>
          <a:bodyPr wrap="square">
            <a:spAutoFit/>
          </a:bodyPr>
          <a:lstStyle/>
          <a:p>
            <a:pPr algn="ctr"/>
            <a:r>
              <a:rPr lang="en-US" sz="3200" b="1" dirty="0">
                <a:solidFill>
                  <a:srgbClr val="0067A7"/>
                </a:solidFill>
              </a:rPr>
              <a:t>Not in the gut</a:t>
            </a:r>
          </a:p>
        </p:txBody>
      </p:sp>
      <p:pic>
        <p:nvPicPr>
          <p:cNvPr id="1040" name="Picture 16" descr="Ewa Whalstrom 2">
            <a:extLst>
              <a:ext uri="{FF2B5EF4-FFF2-40B4-BE49-F238E27FC236}">
                <a16:creationId xmlns:a16="http://schemas.microsoft.com/office/drawing/2014/main" id="{E4915EB1-094F-44B5-9B5C-21C794F9B0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9216" y="937540"/>
            <a:ext cx="2870095" cy="22491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ustralian Prime Minister Scott Morrison receives a Covid-19 vaccination">
            <a:extLst>
              <a:ext uri="{FF2B5EF4-FFF2-40B4-BE49-F238E27FC236}">
                <a16:creationId xmlns:a16="http://schemas.microsoft.com/office/drawing/2014/main" id="{D4880D3C-DA7D-4478-BB2B-C26D5259A9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5088" y="3628936"/>
            <a:ext cx="3631084" cy="20424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Wealthy nations once lauded as successes lag in vaccinations">
            <a:extLst>
              <a:ext uri="{FF2B5EF4-FFF2-40B4-BE49-F238E27FC236}">
                <a16:creationId xmlns:a16="http://schemas.microsoft.com/office/drawing/2014/main" id="{F523B41A-2DC3-4877-894F-ED1D3F4EFC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3548" y="3581400"/>
            <a:ext cx="3612449" cy="23390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21C82F9F-F49C-428B-9F73-8FFBDD9042D9}"/>
              </a:ext>
            </a:extLst>
          </p:cNvPr>
          <p:cNvPicPr>
            <a:picLocks noChangeAspect="1"/>
          </p:cNvPicPr>
          <p:nvPr/>
        </p:nvPicPr>
        <p:blipFill>
          <a:blip r:embed="rId10"/>
          <a:stretch>
            <a:fillRect/>
          </a:stretch>
        </p:blipFill>
        <p:spPr>
          <a:xfrm>
            <a:off x="3815075" y="46969"/>
            <a:ext cx="566334" cy="538857"/>
          </a:xfrm>
          <a:prstGeom prst="rect">
            <a:avLst/>
          </a:prstGeom>
        </p:spPr>
      </p:pic>
      <p:sp>
        <p:nvSpPr>
          <p:cNvPr id="22" name="TextBox 21">
            <a:extLst>
              <a:ext uri="{FF2B5EF4-FFF2-40B4-BE49-F238E27FC236}">
                <a16:creationId xmlns:a16="http://schemas.microsoft.com/office/drawing/2014/main" id="{51FF42C5-9E2D-4C2B-A3D3-3B03F2A7BC34}"/>
              </a:ext>
            </a:extLst>
          </p:cNvPr>
          <p:cNvSpPr txBox="1"/>
          <p:nvPr/>
        </p:nvSpPr>
        <p:spPr>
          <a:xfrm>
            <a:off x="569913" y="3007495"/>
            <a:ext cx="3557173" cy="646331"/>
          </a:xfrm>
          <a:prstGeom prst="rect">
            <a:avLst/>
          </a:prstGeom>
          <a:noFill/>
        </p:spPr>
        <p:txBody>
          <a:bodyPr wrap="square">
            <a:spAutoFit/>
          </a:bodyPr>
          <a:lstStyle/>
          <a:p>
            <a:pPr algn="ctr"/>
            <a:r>
              <a:rPr lang="en-US" sz="3600" b="1" dirty="0">
                <a:solidFill>
                  <a:srgbClr val="0067A7"/>
                </a:solidFill>
              </a:rPr>
              <a:t>Not in the face</a:t>
            </a:r>
          </a:p>
        </p:txBody>
      </p:sp>
      <p:pic>
        <p:nvPicPr>
          <p:cNvPr id="18" name="Picture 17">
            <a:extLst>
              <a:ext uri="{FF2B5EF4-FFF2-40B4-BE49-F238E27FC236}">
                <a16:creationId xmlns:a16="http://schemas.microsoft.com/office/drawing/2014/main" id="{34AB44F4-20B9-4CB6-8BCC-95BC5C789CA9}"/>
              </a:ext>
            </a:extLst>
          </p:cNvPr>
          <p:cNvPicPr/>
          <p:nvPr/>
        </p:nvPicPr>
        <p:blipFill rotWithShape="1">
          <a:blip r:embed="rId11">
            <a:alphaModFix amt="10000"/>
            <a:extLst>
              <a:ext uri="{28A0092B-C50C-407E-A947-70E740481C1C}">
                <a14:useLocalDpi xmlns:a14="http://schemas.microsoft.com/office/drawing/2010/main" val="0"/>
              </a:ext>
            </a:extLst>
          </a:blip>
          <a:srcRect l="18750" t="18894"/>
          <a:stretch/>
        </p:blipFill>
        <p:spPr>
          <a:xfrm flipH="1">
            <a:off x="56452" y="1"/>
            <a:ext cx="5740100" cy="6865712"/>
          </a:xfrm>
          <a:prstGeom prst="rect">
            <a:avLst/>
          </a:prstGeom>
          <a:effectLst>
            <a:outerShdw blurRad="88900" dist="50800" dir="5400000" algn="ctr" rotWithShape="0">
              <a:srgbClr val="000000">
                <a:alpha val="0"/>
              </a:srgbClr>
            </a:outerShdw>
          </a:effectLst>
        </p:spPr>
      </p:pic>
      <p:pic>
        <p:nvPicPr>
          <p:cNvPr id="20" name="Picture 19" descr="A female health professional administers the first dose of COVID-19 vaccine to a man who is seen showing the victory sign hand gesture">
            <a:extLst>
              <a:ext uri="{FF2B5EF4-FFF2-40B4-BE49-F238E27FC236}">
                <a16:creationId xmlns:a16="http://schemas.microsoft.com/office/drawing/2014/main" id="{9C0DA74B-C6F7-40F8-BE21-669057B36D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8376" y="3643333"/>
            <a:ext cx="3319047" cy="221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661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F3A57-B88C-1745-AC76-D2EE5E84A2E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2" descr="Our New COVID-19 Vocabulary—What Does It All Mean? &amp;gt; News &amp;gt; Yale Medicine">
            <a:extLst>
              <a:ext uri="{FF2B5EF4-FFF2-40B4-BE49-F238E27FC236}">
                <a16:creationId xmlns:a16="http://schemas.microsoft.com/office/drawing/2014/main" id="{9BE0D5F3-57D6-4849-A982-27445611D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34" y="-11270"/>
            <a:ext cx="12359333" cy="6953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7A85CD-EC17-4896-94D9-449F13F278E4}"/>
              </a:ext>
            </a:extLst>
          </p:cNvPr>
          <p:cNvPicPr>
            <a:picLocks noChangeAspect="1"/>
          </p:cNvPicPr>
          <p:nvPr/>
        </p:nvPicPr>
        <p:blipFill>
          <a:blip r:embed="rId4"/>
          <a:stretch>
            <a:fillRect/>
          </a:stretch>
        </p:blipFill>
        <p:spPr>
          <a:xfrm>
            <a:off x="11604993" y="6698556"/>
            <a:ext cx="587007" cy="239151"/>
          </a:xfrm>
          <a:prstGeom prst="rect">
            <a:avLst/>
          </a:prstGeom>
        </p:spPr>
      </p:pic>
      <p:pic>
        <p:nvPicPr>
          <p:cNvPr id="9" name="Picture 8">
            <a:extLst>
              <a:ext uri="{FF2B5EF4-FFF2-40B4-BE49-F238E27FC236}">
                <a16:creationId xmlns:a16="http://schemas.microsoft.com/office/drawing/2014/main" id="{60B314F8-7E08-4F04-857C-F62363C4DE42}"/>
              </a:ext>
            </a:extLst>
          </p:cNvPr>
          <p:cNvPicPr/>
          <p:nvPr/>
        </p:nvPicPr>
        <p:blipFill rotWithShape="1">
          <a:blip r:embed="rId5">
            <a:alphaModFix amt="10000"/>
            <a:extLst>
              <a:ext uri="{28A0092B-C50C-407E-A947-70E740481C1C}">
                <a14:useLocalDpi xmlns:a14="http://schemas.microsoft.com/office/drawing/2010/main" val="0"/>
              </a:ext>
            </a:extLst>
          </a:blip>
          <a:srcRect l="18750" t="18894"/>
          <a:stretch/>
        </p:blipFill>
        <p:spPr>
          <a:xfrm>
            <a:off x="0" y="0"/>
            <a:ext cx="6363479" cy="6818132"/>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3249297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6713CC-F902-4AE1-8212-5C4C871C5474}"/>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111920" y="-161991"/>
            <a:ext cx="7036128" cy="6787299"/>
          </a:xfrm>
          <a:prstGeom prst="rect">
            <a:avLst/>
          </a:prstGeom>
        </p:spPr>
      </p:pic>
      <p:pic>
        <p:nvPicPr>
          <p:cNvPr id="6" name="Picture 5">
            <a:extLst>
              <a:ext uri="{FF2B5EF4-FFF2-40B4-BE49-F238E27FC236}">
                <a16:creationId xmlns:a16="http://schemas.microsoft.com/office/drawing/2014/main" id="{457A85CD-EC17-4896-94D9-449F13F278E4}"/>
              </a:ext>
            </a:extLst>
          </p:cNvPr>
          <p:cNvPicPr>
            <a:picLocks noChangeAspect="1"/>
          </p:cNvPicPr>
          <p:nvPr/>
        </p:nvPicPr>
        <p:blipFill>
          <a:blip r:embed="rId5"/>
          <a:stretch>
            <a:fillRect/>
          </a:stretch>
        </p:blipFill>
        <p:spPr>
          <a:xfrm>
            <a:off x="10892355" y="6267143"/>
            <a:ext cx="1203046" cy="490130"/>
          </a:xfrm>
          <a:prstGeom prst="rect">
            <a:avLst/>
          </a:prstGeom>
        </p:spPr>
      </p:pic>
      <p:sp>
        <p:nvSpPr>
          <p:cNvPr id="5" name="TextBox 4">
            <a:extLst>
              <a:ext uri="{FF2B5EF4-FFF2-40B4-BE49-F238E27FC236}">
                <a16:creationId xmlns:a16="http://schemas.microsoft.com/office/drawing/2014/main" id="{F2CF1B2D-4968-4F8A-B1C2-91010013DC50}"/>
              </a:ext>
            </a:extLst>
          </p:cNvPr>
          <p:cNvSpPr txBox="1"/>
          <p:nvPr/>
        </p:nvSpPr>
        <p:spPr>
          <a:xfrm>
            <a:off x="457200" y="-100455"/>
            <a:ext cx="11277599" cy="9571851"/>
          </a:xfrm>
          <a:prstGeom prst="rect">
            <a:avLst/>
          </a:prstGeom>
          <a:noFill/>
        </p:spPr>
        <p:txBody>
          <a:bodyPr wrap="square">
            <a:spAutoFit/>
          </a:bodyPr>
          <a:lstStyle/>
          <a:p>
            <a:pPr algn="ctr">
              <a:spcBef>
                <a:spcPts val="2400"/>
              </a:spcBef>
              <a:defRPr/>
            </a:pPr>
            <a:endParaRPr lang="en-US" altLang="en-US" sz="3200" b="1" dirty="0">
              <a:solidFill>
                <a:srgbClr val="22B573"/>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a:spcBef>
                <a:spcPts val="2400"/>
              </a:spcBef>
              <a:defRPr/>
            </a:pPr>
            <a:r>
              <a:rPr lang="en-US" altLang="en-US" sz="3200" b="1" dirty="0">
                <a:solidFill>
                  <a:srgbClr val="22B573"/>
                </a:solidFill>
                <a:effectLst>
                  <a:outerShdw blurRad="38100" dist="38100" dir="2700000" algn="tl">
                    <a:srgbClr val="C0C0C0"/>
                  </a:outerShdw>
                </a:effectLst>
                <a:cs typeface="Arial" panose="020B0604020202020204" pitchFamily="34" charset="0"/>
              </a:rPr>
              <a:t>We appreciate your attention </a:t>
            </a:r>
          </a:p>
          <a:p>
            <a:pPr algn="ctr">
              <a:spcBef>
                <a:spcPts val="2400"/>
              </a:spcBef>
              <a:defRPr/>
            </a:pPr>
            <a:r>
              <a:rPr lang="en-US" altLang="en-US" sz="2800" b="1" dirty="0">
                <a:solidFill>
                  <a:srgbClr val="006F3C"/>
                </a:solidFill>
                <a:effectLst>
                  <a:outerShdw blurRad="38100" dist="38100" dir="2700000" algn="tl">
                    <a:srgbClr val="C0C0C0"/>
                  </a:outerShdw>
                </a:effectLst>
                <a:cs typeface="Arial" panose="020B0604020202020204" pitchFamily="34" charset="0"/>
              </a:rPr>
              <a:t>and trust this presentation proves of benefit to the clinic, </a:t>
            </a:r>
          </a:p>
          <a:p>
            <a:pPr algn="ctr">
              <a:spcBef>
                <a:spcPts val="2400"/>
              </a:spcBef>
              <a:defRPr/>
            </a:pPr>
            <a:r>
              <a:rPr lang="en-US" altLang="en-US" sz="2800" b="1" dirty="0">
                <a:solidFill>
                  <a:srgbClr val="006F3C"/>
                </a:solidFill>
                <a:effectLst>
                  <a:outerShdw blurRad="38100" dist="38100" dir="2700000" algn="tl">
                    <a:srgbClr val="C0C0C0"/>
                  </a:outerShdw>
                </a:effectLst>
                <a:cs typeface="Arial" panose="020B0604020202020204" pitchFamily="34" charset="0"/>
              </a:rPr>
              <a:t>your staff and patients.</a:t>
            </a:r>
          </a:p>
          <a:p>
            <a:pPr algn="ctr">
              <a:spcBef>
                <a:spcPts val="2400"/>
              </a:spcBef>
              <a:defRPr/>
            </a:pPr>
            <a:r>
              <a:rPr lang="en-US" altLang="en-US" sz="3200" i="1" dirty="0">
                <a:solidFill>
                  <a:schemeClr val="accent6">
                    <a:lumMod val="75000"/>
                  </a:schemeClr>
                </a:solidFill>
                <a:effectLst>
                  <a:outerShdw blurRad="38100" dist="38100" dir="2700000" algn="tl">
                    <a:srgbClr val="C0C0C0"/>
                  </a:outerShdw>
                </a:effectLst>
                <a:cs typeface="Arial" panose="020B0604020202020204" pitchFamily="34" charset="0"/>
              </a:rPr>
              <a:t>Majac Healthcare</a:t>
            </a:r>
            <a:r>
              <a:rPr lang="en-US" altLang="en-US" sz="3200" b="1" i="1" dirty="0">
                <a:solidFill>
                  <a:schemeClr val="accent6">
                    <a:lumMod val="75000"/>
                  </a:schemeClr>
                </a:solidFill>
                <a:effectLst>
                  <a:outerShdw blurRad="38100" dist="38100" dir="2700000" algn="tl">
                    <a:srgbClr val="C0C0C0"/>
                  </a:outerShdw>
                </a:effectLst>
                <a:cs typeface="Arial" panose="020B0604020202020204" pitchFamily="34" charset="0"/>
              </a:rPr>
              <a:t> </a:t>
            </a:r>
          </a:p>
          <a:p>
            <a:pPr algn="ctr">
              <a:spcBef>
                <a:spcPts val="2400"/>
              </a:spcBef>
              <a:defRPr/>
            </a:pPr>
            <a:r>
              <a:rPr lang="en-US" altLang="en-US" sz="2800" b="1" i="1" dirty="0">
                <a:solidFill>
                  <a:srgbClr val="006F3C"/>
                </a:solidFill>
                <a:cs typeface="Arial" panose="020B0604020202020204" pitchFamily="34" charset="0"/>
              </a:rPr>
              <a:t>Supports Continuing Education</a:t>
            </a:r>
          </a:p>
          <a:p>
            <a:pPr algn="ctr">
              <a:spcBef>
                <a:spcPts val="2400"/>
              </a:spcBef>
              <a:defRPr/>
            </a:pPr>
            <a:r>
              <a:rPr lang="en-US" altLang="en-US" sz="3200" b="1" dirty="0">
                <a:solidFill>
                  <a:srgbClr val="22B573"/>
                </a:solidFill>
                <a:effectLst>
                  <a:outerShdw blurRad="38100" dist="38100" dir="2700000" algn="tl">
                    <a:srgbClr val="C0C0C0"/>
                  </a:outerShdw>
                </a:effectLst>
                <a:cs typeface="Arial" panose="020B0604020202020204" pitchFamily="34" charset="0"/>
              </a:rPr>
              <a:t>“Let’s get it right”</a:t>
            </a:r>
          </a:p>
          <a:p>
            <a:endParaRPr lang="en-US" sz="3200" b="1" i="1" dirty="0">
              <a:solidFill>
                <a:schemeClr val="accent6">
                  <a:lumMod val="75000"/>
                </a:schemeClr>
              </a:solidFill>
            </a:endParaRPr>
          </a:p>
          <a:p>
            <a:endParaRPr lang="en-AU" sz="1400" i="0" u="none" strike="noStrike" baseline="0" dirty="0">
              <a:solidFill>
                <a:srgbClr val="22B573"/>
              </a:solidFill>
              <a:cs typeface="Arial" panose="020B0604020202020204" pitchFamily="34" charset="0"/>
            </a:endParaRPr>
          </a:p>
          <a:p>
            <a:endParaRPr lang="en-AU" sz="1400" dirty="0">
              <a:solidFill>
                <a:srgbClr val="22B573"/>
              </a:solidFill>
              <a:cs typeface="Arial" panose="020B0604020202020204" pitchFamily="34" charset="0"/>
            </a:endParaRPr>
          </a:p>
          <a:p>
            <a:r>
              <a:rPr lang="en-AU" sz="1400" b="1" i="0" u="none" strike="noStrike" baseline="0" dirty="0">
                <a:solidFill>
                  <a:srgbClr val="22B573"/>
                </a:solidFill>
                <a:cs typeface="Arial" panose="020B0604020202020204" pitchFamily="34" charset="0"/>
              </a:rPr>
              <a:t>Hypochlorous Acid: A Review. Michael S. Block, DMD</a:t>
            </a:r>
            <a:r>
              <a:rPr lang="en-AU" sz="1400" b="1" dirty="0">
                <a:solidFill>
                  <a:srgbClr val="22B573"/>
                </a:solidFill>
                <a:cs typeface="Arial" panose="020B0604020202020204" pitchFamily="34" charset="0"/>
              </a:rPr>
              <a:t> </a:t>
            </a:r>
            <a:r>
              <a:rPr lang="en-AU" sz="1400" b="1" i="0" u="none" strike="noStrike" baseline="0" dirty="0">
                <a:solidFill>
                  <a:srgbClr val="22B573"/>
                </a:solidFill>
                <a:cs typeface="Arial" panose="020B0604020202020204" pitchFamily="34" charset="0"/>
              </a:rPr>
              <a:t>and Brian G. Rowan, DMD, MD.</a:t>
            </a:r>
          </a:p>
          <a:p>
            <a:r>
              <a:rPr lang="en-AU" sz="1400" b="1" i="0" dirty="0">
                <a:solidFill>
                  <a:srgbClr val="22B573"/>
                </a:solidFill>
                <a:cs typeface="Arial" panose="020B0604020202020204" pitchFamily="34" charset="0"/>
              </a:rPr>
              <a:t>©</a:t>
            </a:r>
            <a:r>
              <a:rPr lang="en-AU" sz="1400" b="1" i="0" u="none" strike="noStrike" baseline="0" dirty="0">
                <a:solidFill>
                  <a:srgbClr val="22B573"/>
                </a:solidFill>
                <a:cs typeface="Arial" panose="020B0604020202020204" pitchFamily="34" charset="0"/>
              </a:rPr>
              <a:t> 2020 American Association of Oral and Maxillofacial Surgeons</a:t>
            </a:r>
            <a:r>
              <a:rPr lang="en-AU" sz="1400" b="1" baseline="0" dirty="0">
                <a:solidFill>
                  <a:srgbClr val="22B573"/>
                </a:solidFill>
                <a:cs typeface="Arial" panose="020B0604020202020204" pitchFamily="34" charset="0"/>
              </a:rPr>
              <a:t> </a:t>
            </a:r>
            <a:r>
              <a:rPr lang="fr-FR" sz="1400" b="1" i="0" u="none" strike="noStrike" baseline="0" dirty="0">
                <a:solidFill>
                  <a:srgbClr val="22B573"/>
                </a:solidFill>
                <a:cs typeface="Arial" panose="020B0604020202020204" pitchFamily="34" charset="0"/>
              </a:rPr>
              <a:t>J Oral Maxillofac Surg 78:1461-1466, 2020 </a:t>
            </a:r>
          </a:p>
          <a:p>
            <a:r>
              <a:rPr lang="en-US" altLang="ja-JP" sz="1400" b="1" dirty="0">
                <a:solidFill>
                  <a:srgbClr val="22B573"/>
                </a:solidFill>
                <a:cs typeface="Arial" panose="020B0604020202020204" pitchFamily="34" charset="0"/>
              </a:rPr>
              <a:t>Elsevier:  COVID-19 Resource Centre. Thank you both for your contribution.</a:t>
            </a:r>
          </a:p>
          <a:p>
            <a:pPr algn="ctr">
              <a:spcBef>
                <a:spcPts val="2400"/>
              </a:spcBef>
              <a:defRPr/>
            </a:pPr>
            <a:endParaRPr lang="en-US" sz="1600" b="1" dirty="0">
              <a:solidFill>
                <a:schemeClr val="accent6">
                  <a:lumMod val="75000"/>
                </a:schemeClr>
              </a:solidFill>
              <a:effectLst>
                <a:outerShdw blurRad="38100" dist="38100" dir="2700000" algn="tl">
                  <a:srgbClr val="C0C0C0"/>
                </a:outerShdw>
              </a:effectLst>
              <a:latin typeface="Myriad Pro" charset="0"/>
            </a:endParaRPr>
          </a:p>
          <a:p>
            <a:pPr algn="ctr">
              <a:spcBef>
                <a:spcPts val="2400"/>
              </a:spcBef>
              <a:defRPr/>
            </a:pPr>
            <a:endParaRPr lang="en-US" sz="1600" b="1" dirty="0">
              <a:solidFill>
                <a:schemeClr val="accent6">
                  <a:lumMod val="75000"/>
                </a:schemeClr>
              </a:solidFill>
              <a:effectLst>
                <a:outerShdw blurRad="38100" dist="38100" dir="2700000" algn="tl">
                  <a:srgbClr val="C0C0C0"/>
                </a:outerShdw>
              </a:effectLst>
              <a:latin typeface="Arial" panose="020B0604020202020204" pitchFamily="34" charset="0"/>
              <a:cs typeface="Arial" panose="020B0604020202020204" pitchFamily="34" charset="0"/>
            </a:endParaRPr>
          </a:p>
          <a:p>
            <a:pPr algn="ctr">
              <a:spcBef>
                <a:spcPts val="2400"/>
              </a:spcBef>
              <a:defRPr/>
            </a:pPr>
            <a:endParaRPr lang="en-US" sz="1600" b="1" dirty="0">
              <a:solidFill>
                <a:schemeClr val="accent6">
                  <a:lumMod val="75000"/>
                </a:schemeClr>
              </a:solidFill>
              <a:effectLst>
                <a:outerShdw blurRad="38100" dist="38100" dir="2700000" algn="tl">
                  <a:srgbClr val="C0C0C0"/>
                </a:outerShdw>
              </a:effectLst>
              <a:latin typeface="Myriad Pro" charset="0"/>
            </a:endParaRPr>
          </a:p>
          <a:p>
            <a:pPr algn="ctr">
              <a:spcBef>
                <a:spcPts val="2400"/>
              </a:spcBef>
              <a:defRPr/>
            </a:pPr>
            <a:endParaRPr lang="en-US" sz="1600" b="1" dirty="0">
              <a:solidFill>
                <a:schemeClr val="accent6">
                  <a:lumMod val="75000"/>
                </a:schemeClr>
              </a:solidFill>
              <a:effectLst>
                <a:outerShdw blurRad="38100" dist="38100" dir="2700000" algn="tl">
                  <a:srgbClr val="C0C0C0"/>
                </a:outerShdw>
              </a:effectLst>
              <a:latin typeface="Myriad Pro" charset="0"/>
            </a:endParaRPr>
          </a:p>
          <a:p>
            <a:pPr algn="ctr">
              <a:spcBef>
                <a:spcPts val="2400"/>
              </a:spcBef>
              <a:defRPr/>
            </a:pPr>
            <a:endParaRPr lang="en-AU" dirty="0">
              <a:solidFill>
                <a:schemeClr val="accent6">
                  <a:lumMod val="75000"/>
                </a:schemeClr>
              </a:solidFill>
            </a:endParaRPr>
          </a:p>
        </p:txBody>
      </p:sp>
      <p:sp>
        <p:nvSpPr>
          <p:cNvPr id="13" name="TextBox 12">
            <a:extLst>
              <a:ext uri="{FF2B5EF4-FFF2-40B4-BE49-F238E27FC236}">
                <a16:creationId xmlns:a16="http://schemas.microsoft.com/office/drawing/2014/main" id="{C4E5D3CC-4EA3-40BE-BCB0-581FB12E5BB7}"/>
              </a:ext>
            </a:extLst>
          </p:cNvPr>
          <p:cNvSpPr txBox="1"/>
          <p:nvPr/>
        </p:nvSpPr>
        <p:spPr>
          <a:xfrm>
            <a:off x="-224934" y="5620352"/>
            <a:ext cx="5129373" cy="369332"/>
          </a:xfrm>
          <a:prstGeom prst="rect">
            <a:avLst/>
          </a:prstGeom>
          <a:noFill/>
        </p:spPr>
        <p:txBody>
          <a:bodyPr wrap="square">
            <a:spAutoFit/>
          </a:bodyPr>
          <a:lstStyle/>
          <a:p>
            <a:pPr algn="ctr">
              <a:spcBef>
                <a:spcPts val="2400"/>
              </a:spcBef>
              <a:defRPr/>
            </a:pPr>
            <a:r>
              <a:rPr lang="en-US" altLang="en-US" b="1" dirty="0">
                <a:solidFill>
                  <a:srgbClr val="00B050"/>
                </a:solidFill>
                <a:latin typeface="Arial" panose="020B0604020202020204" pitchFamily="34" charset="0"/>
                <a:cs typeface="Arial" panose="020B0604020202020204" pitchFamily="34" charset="0"/>
              </a:rPr>
              <a:t>Majac Healthcare acknowledges:</a:t>
            </a:r>
          </a:p>
        </p:txBody>
      </p:sp>
      <p:pic>
        <p:nvPicPr>
          <p:cNvPr id="7" name="Picture 6">
            <a:extLst>
              <a:ext uri="{FF2B5EF4-FFF2-40B4-BE49-F238E27FC236}">
                <a16:creationId xmlns:a16="http://schemas.microsoft.com/office/drawing/2014/main" id="{B7345102-1F40-4830-B7CD-BD16ED60ABE6}"/>
              </a:ext>
            </a:extLst>
          </p:cNvPr>
          <p:cNvPicPr/>
          <p:nvPr/>
        </p:nvPicPr>
        <p:blipFill>
          <a:blip r:embed="rId6"/>
          <a:stretch>
            <a:fillRect/>
          </a:stretch>
        </p:blipFill>
        <p:spPr>
          <a:xfrm>
            <a:off x="11153479" y="5650483"/>
            <a:ext cx="993751" cy="678401"/>
          </a:xfrm>
          <a:prstGeom prst="rect">
            <a:avLst/>
          </a:prstGeom>
        </p:spPr>
      </p:pic>
    </p:spTree>
    <p:extLst>
      <p:ext uri="{BB962C8B-B14F-4D97-AF65-F5344CB8AC3E}">
        <p14:creationId xmlns:p14="http://schemas.microsoft.com/office/powerpoint/2010/main" val="99784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050" name="Picture 2" descr="Do Children Cause Adults to Get More Colds? | Live Science">
            <a:extLst>
              <a:ext uri="{FF2B5EF4-FFF2-40B4-BE49-F238E27FC236}">
                <a16:creationId xmlns:a16="http://schemas.microsoft.com/office/drawing/2014/main" id="{5E0A56EE-2CAB-4001-894A-1D571A95D9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04" b="5540"/>
          <a:stretch/>
        </p:blipFill>
        <p:spPr bwMode="auto">
          <a:xfrm>
            <a:off x="0" y="-39593"/>
            <a:ext cx="12349537" cy="68975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C079FC-930B-41A6-AEAD-44ECE1D2238A}"/>
              </a:ext>
            </a:extLst>
          </p:cNvPr>
          <p:cNvSpPr txBox="1"/>
          <p:nvPr/>
        </p:nvSpPr>
        <p:spPr>
          <a:xfrm>
            <a:off x="4995324" y="6545901"/>
            <a:ext cx="2358887" cy="400110"/>
          </a:xfrm>
          <a:prstGeom prst="rect">
            <a:avLst/>
          </a:prstGeom>
          <a:noFill/>
        </p:spPr>
        <p:txBody>
          <a:bodyPr wrap="square">
            <a:spAutoFit/>
          </a:bodyPr>
          <a:lstStyle/>
          <a:p>
            <a:r>
              <a:rPr lang="en-GB" sz="2000" b="1" baseline="30000" dirty="0">
                <a:solidFill>
                  <a:schemeClr val="bg1"/>
                </a:solidFill>
              </a:rPr>
              <a:t>www.majacmedical.com.au</a:t>
            </a:r>
            <a:endParaRPr lang="en-AU" sz="2000" dirty="0">
              <a:solidFill>
                <a:schemeClr val="bg1"/>
              </a:solidFill>
            </a:endParaRPr>
          </a:p>
        </p:txBody>
      </p:sp>
      <p:pic>
        <p:nvPicPr>
          <p:cNvPr id="11" name="Picture 6" descr="Coronavirus: for those with heart and circulatory disease | BHF">
            <a:extLst>
              <a:ext uri="{FF2B5EF4-FFF2-40B4-BE49-F238E27FC236}">
                <a16:creationId xmlns:a16="http://schemas.microsoft.com/office/drawing/2014/main" id="{C3B2BC1D-31FA-48CB-9D20-062E1D37D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70" r="7380" b="-3"/>
          <a:stretch/>
        </p:blipFill>
        <p:spPr bwMode="auto">
          <a:xfrm rot="5400000">
            <a:off x="11079328" y="141903"/>
            <a:ext cx="1371235" cy="1169182"/>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6" descr="Coronavirus: for those with heart and circulatory disease | BHF">
            <a:extLst>
              <a:ext uri="{FF2B5EF4-FFF2-40B4-BE49-F238E27FC236}">
                <a16:creationId xmlns:a16="http://schemas.microsoft.com/office/drawing/2014/main" id="{DF42111B-9CDC-4588-ADE9-4E302DE42E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70" r="7380" b="-3"/>
          <a:stretch/>
        </p:blipFill>
        <p:spPr bwMode="auto">
          <a:xfrm rot="10800000">
            <a:off x="11113889" y="5861095"/>
            <a:ext cx="1169185" cy="996904"/>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3CEA4D0-B73C-4DF8-9939-4616A69E606B}"/>
              </a:ext>
            </a:extLst>
          </p:cNvPr>
          <p:cNvSpPr txBox="1"/>
          <p:nvPr/>
        </p:nvSpPr>
        <p:spPr>
          <a:xfrm>
            <a:off x="4995324" y="69365"/>
            <a:ext cx="2358887" cy="523220"/>
          </a:xfrm>
          <a:prstGeom prst="rect">
            <a:avLst/>
          </a:prstGeom>
          <a:noFill/>
        </p:spPr>
        <p:txBody>
          <a:bodyPr wrap="square">
            <a:spAutoFit/>
          </a:bodyPr>
          <a:lstStyle/>
          <a:p>
            <a:r>
              <a:rPr lang="en-GB" sz="2800" b="1" baseline="30000" dirty="0">
                <a:solidFill>
                  <a:schemeClr val="bg1"/>
                </a:solidFill>
              </a:rPr>
              <a:t>AIRBORNE - AEROSOL</a:t>
            </a:r>
            <a:endParaRPr lang="en-AU" sz="2800" dirty="0">
              <a:solidFill>
                <a:schemeClr val="bg1"/>
              </a:solidFill>
            </a:endParaRPr>
          </a:p>
        </p:txBody>
      </p:sp>
    </p:spTree>
    <p:extLst>
      <p:ext uri="{BB962C8B-B14F-4D97-AF65-F5344CB8AC3E}">
        <p14:creationId xmlns:p14="http://schemas.microsoft.com/office/powerpoint/2010/main" val="250952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659029-6429-4C42-932E-1C8C776A1943}"/>
              </a:ext>
            </a:extLst>
          </p:cNvPr>
          <p:cNvSpPr txBox="1"/>
          <p:nvPr/>
        </p:nvSpPr>
        <p:spPr>
          <a:xfrm>
            <a:off x="0" y="127818"/>
            <a:ext cx="12191999" cy="6863417"/>
          </a:xfrm>
          <a:prstGeom prst="rect">
            <a:avLst/>
          </a:prstGeom>
          <a:noFill/>
        </p:spPr>
        <p:txBody>
          <a:bodyPr wrap="square">
            <a:spAutoFit/>
          </a:bodyPr>
          <a:lstStyle/>
          <a:p>
            <a:pPr algn="ctr"/>
            <a:r>
              <a:rPr lang="en-AU" sz="2400" b="0" i="0" u="none" strike="noStrike" baseline="0" dirty="0">
                <a:solidFill>
                  <a:srgbClr val="000000"/>
                </a:solidFill>
                <a:cs typeface="Arial" panose="020B0604020202020204" pitchFamily="34" charset="0"/>
              </a:rPr>
              <a:t>     </a:t>
            </a:r>
            <a:r>
              <a:rPr lang="en-AU" sz="2800" b="1" i="0" u="none" strike="noStrike" baseline="0" dirty="0">
                <a:solidFill>
                  <a:srgbClr val="006F3C"/>
                </a:solidFill>
                <a:cs typeface="Arial" panose="020B0604020202020204" pitchFamily="34" charset="0"/>
              </a:rPr>
              <a:t>IMPORTANCE OF AEROSOL SIZE TO </a:t>
            </a:r>
            <a:r>
              <a:rPr lang="en-AU" sz="2800" b="1" i="0" u="none" strike="noStrike" baseline="0" dirty="0">
                <a:solidFill>
                  <a:schemeClr val="accent6">
                    <a:lumMod val="75000"/>
                  </a:schemeClr>
                </a:solidFill>
                <a:cs typeface="Arial" panose="020B0604020202020204" pitchFamily="34" charset="0"/>
              </a:rPr>
              <a:t>DISINFECTION AND APPLICATION </a:t>
            </a:r>
          </a:p>
          <a:p>
            <a:pPr algn="l"/>
            <a:endParaRPr lang="en-AU" sz="2400" dirty="0">
              <a:solidFill>
                <a:srgbClr val="000000"/>
              </a:solidFill>
              <a:cs typeface="Arial" panose="020B0604020202020204" pitchFamily="34" charset="0"/>
            </a:endParaRPr>
          </a:p>
          <a:p>
            <a:pPr algn="l"/>
            <a:r>
              <a:rPr lang="en-AU" sz="2800" b="0" i="0" u="none" strike="noStrike" baseline="0" dirty="0">
                <a:solidFill>
                  <a:srgbClr val="000000"/>
                </a:solidFill>
                <a:cs typeface="Arial" panose="020B0604020202020204" pitchFamily="34" charset="0"/>
              </a:rPr>
              <a:t>Individuals working in the dental and medical field using surgical and high-speed handpieces are at risk from aerosolization. </a:t>
            </a:r>
          </a:p>
          <a:p>
            <a:pPr algn="l"/>
            <a:r>
              <a:rPr lang="en-AU" sz="2800" b="0" i="0" u="none" strike="noStrike" baseline="0" dirty="0">
                <a:solidFill>
                  <a:srgbClr val="000000"/>
                </a:solidFill>
                <a:cs typeface="Arial" panose="020B0604020202020204" pitchFamily="34" charset="0"/>
              </a:rPr>
              <a:t>Aerosols are defined as particles less than 50 </a:t>
            </a:r>
            <a:r>
              <a:rPr lang="en-US" sz="2800" dirty="0"/>
              <a:t>µm</a:t>
            </a:r>
            <a:r>
              <a:rPr lang="en-US" sz="2800" b="1" dirty="0"/>
              <a:t> </a:t>
            </a:r>
            <a:r>
              <a:rPr lang="en-AU" sz="2800" b="0" i="0" u="none" strike="noStrike" baseline="0" dirty="0">
                <a:solidFill>
                  <a:srgbClr val="000000"/>
                </a:solidFill>
                <a:cs typeface="Arial" panose="020B0604020202020204" pitchFamily="34" charset="0"/>
              </a:rPr>
              <a:t>in diameter. </a:t>
            </a:r>
          </a:p>
          <a:p>
            <a:pPr algn="l"/>
            <a:r>
              <a:rPr lang="en-AU" sz="2800" b="0" i="0" u="none" strike="noStrike" baseline="0" dirty="0">
                <a:solidFill>
                  <a:srgbClr val="000000"/>
                </a:solidFill>
                <a:cs typeface="Arial" panose="020B0604020202020204" pitchFamily="34" charset="0"/>
              </a:rPr>
              <a:t>Particles of this size are small enough to stay airborne for an extended period before they settle on environmental surfaces or enter the respiratory tract may be present in the air of the operator for </a:t>
            </a:r>
            <a:r>
              <a:rPr lang="en-AU" sz="2800" b="1" i="0" u="none" strike="noStrike" baseline="0" dirty="0">
                <a:solidFill>
                  <a:srgbClr val="000000"/>
                </a:solidFill>
                <a:cs typeface="Arial" panose="020B0604020202020204" pitchFamily="34" charset="0"/>
              </a:rPr>
              <a:t>up to 30 minutes after a procedure.</a:t>
            </a:r>
            <a:r>
              <a:rPr lang="en-AU" sz="2800" b="1" i="0" u="none" strike="noStrike" baseline="0" dirty="0">
                <a:solidFill>
                  <a:srgbClr val="2197D2"/>
                </a:solidFill>
                <a:cs typeface="Arial" panose="020B0604020202020204" pitchFamily="34" charset="0"/>
              </a:rPr>
              <a:t> </a:t>
            </a:r>
          </a:p>
          <a:p>
            <a:pPr algn="l"/>
            <a:endParaRPr lang="en-AU" sz="2400" b="1" i="0" u="none" strike="noStrike" baseline="0" dirty="0"/>
          </a:p>
          <a:p>
            <a:pPr algn="l"/>
            <a:r>
              <a:rPr lang="en-AU" sz="2800" b="1" i="0" u="none" strike="noStrike" baseline="0" dirty="0"/>
              <a:t>Particles are classified based on size: </a:t>
            </a:r>
            <a:r>
              <a:rPr lang="en-AU" sz="2800" b="0" i="0" u="none" strike="noStrike" baseline="0" dirty="0"/>
              <a:t>Coarse particles measure 2.5 to 10 </a:t>
            </a:r>
            <a:r>
              <a:rPr lang="en-US" sz="2800" dirty="0"/>
              <a:t>µm</a:t>
            </a:r>
            <a:r>
              <a:rPr lang="en-AU" sz="2800" b="0" i="0" u="none" strike="noStrike" baseline="0" dirty="0"/>
              <a:t>; fine </a:t>
            </a:r>
          </a:p>
          <a:p>
            <a:pPr algn="l"/>
            <a:r>
              <a:rPr lang="en-AU" sz="2800" b="0" i="0" u="none" strike="noStrike" baseline="0" dirty="0"/>
              <a:t>particles, 0.1 </a:t>
            </a:r>
            <a:r>
              <a:rPr lang="en-US" sz="2800" dirty="0"/>
              <a:t>µm </a:t>
            </a:r>
            <a:r>
              <a:rPr lang="en-AU" sz="2800" b="0" i="0" u="none" strike="noStrike" baseline="0" dirty="0"/>
              <a:t>to less than 2.5</a:t>
            </a:r>
            <a:r>
              <a:rPr lang="en-US" sz="2800" dirty="0"/>
              <a:t> µm</a:t>
            </a:r>
            <a:r>
              <a:rPr lang="en-AU" sz="2800" b="0" i="0" u="none" strike="noStrike" baseline="0" dirty="0"/>
              <a:t>; and ultrafine particles, less than 0.1</a:t>
            </a:r>
            <a:r>
              <a:rPr lang="en-US" sz="2800" dirty="0"/>
              <a:t> µm</a:t>
            </a:r>
            <a:r>
              <a:rPr lang="en-AU" sz="2800" dirty="0"/>
              <a:t>.</a:t>
            </a:r>
            <a:endParaRPr lang="en-AU" sz="2800" b="0" i="0" u="none" strike="noStrike" baseline="0" dirty="0"/>
          </a:p>
          <a:p>
            <a:pPr algn="l"/>
            <a:r>
              <a:rPr lang="en-AU" sz="2800" b="0" i="0" u="none" strike="noStrike" baseline="0" dirty="0"/>
              <a:t>The nose typically filters air particles larger than 10</a:t>
            </a:r>
            <a:r>
              <a:rPr lang="en-US" sz="2800" dirty="0"/>
              <a:t> µm</a:t>
            </a:r>
            <a:r>
              <a:rPr lang="en-AU" sz="2800" b="0" i="0" u="none" strike="noStrike" baseline="0" dirty="0"/>
              <a:t>. </a:t>
            </a:r>
          </a:p>
          <a:p>
            <a:pPr algn="l"/>
            <a:r>
              <a:rPr lang="en-AU" sz="2800" b="1" i="0" u="none" strike="noStrike" baseline="0" dirty="0"/>
              <a:t>If a particle is smaller than 10</a:t>
            </a:r>
            <a:r>
              <a:rPr lang="en-US" sz="2800" dirty="0"/>
              <a:t> µm</a:t>
            </a:r>
            <a:r>
              <a:rPr lang="en-AU" sz="2800" b="1" i="0" u="none" strike="noStrike" baseline="0" dirty="0"/>
              <a:t>, it can enter the respiratory system</a:t>
            </a:r>
            <a:r>
              <a:rPr lang="en-AU" sz="2800" b="0" i="0" u="none" strike="noStrike" baseline="0" dirty="0"/>
              <a:t>. </a:t>
            </a:r>
          </a:p>
          <a:p>
            <a:pPr algn="l"/>
            <a:r>
              <a:rPr lang="en-AU" sz="2800" b="1" i="0" u="none" strike="noStrike" baseline="0" dirty="0"/>
              <a:t>If smaller than 2.5</a:t>
            </a:r>
            <a:r>
              <a:rPr lang="en-US" sz="2800" dirty="0"/>
              <a:t> </a:t>
            </a:r>
            <a:r>
              <a:rPr lang="en-US" sz="2800" b="1" dirty="0"/>
              <a:t>µm</a:t>
            </a:r>
            <a:r>
              <a:rPr lang="en-AU" sz="2800" b="1" i="0" u="none" strike="noStrike" baseline="0" dirty="0"/>
              <a:t> , it can enter the alveoli. </a:t>
            </a:r>
          </a:p>
          <a:p>
            <a:pPr algn="l"/>
            <a:r>
              <a:rPr lang="en-AU" sz="2800" b="0" i="0" u="none" strike="noStrike" baseline="0" dirty="0"/>
              <a:t>A particle </a:t>
            </a:r>
            <a:r>
              <a:rPr lang="en-AU" sz="2800" b="1" i="0" u="none" strike="noStrike" baseline="0" dirty="0"/>
              <a:t>smaller than 0.</a:t>
            </a:r>
            <a:r>
              <a:rPr lang="en-US" sz="2800" dirty="0"/>
              <a:t> </a:t>
            </a:r>
            <a:r>
              <a:rPr lang="en-US" sz="2800" b="1" dirty="0"/>
              <a:t>µm</a:t>
            </a:r>
            <a:r>
              <a:rPr lang="en-AU" sz="2800" b="1" i="0" u="none" strike="noStrike" baseline="0" dirty="0"/>
              <a:t>, or an ultrafine particle, such as the COVID-19 virus, can enter the bloodstream or target the lungs.</a:t>
            </a:r>
          </a:p>
        </p:txBody>
      </p:sp>
      <p:sp>
        <p:nvSpPr>
          <p:cNvPr id="2" name="Slide Number Placeholder 1"/>
          <p:cNvSpPr>
            <a:spLocks noGrp="1"/>
          </p:cNvSpPr>
          <p:nvPr>
            <p:ph type="sldNum" sz="quarter" idx="12"/>
          </p:nvPr>
        </p:nvSpPr>
        <p:spPr/>
        <p:txBody>
          <a:bodyPr/>
          <a:lstStyle/>
          <a:p>
            <a:fld id="{57AF3A57-B88C-1745-AC76-D2EE5E84A2ED}" type="slidenum">
              <a:rPr lang="en-US" smtClean="0"/>
              <a:t>5</a:t>
            </a:fld>
            <a:endParaRPr lang="en-US" dirty="0"/>
          </a:p>
        </p:txBody>
      </p:sp>
      <p:pic>
        <p:nvPicPr>
          <p:cNvPr id="8" name="Picture 7">
            <a:extLst>
              <a:ext uri="{FF2B5EF4-FFF2-40B4-BE49-F238E27FC236}">
                <a16:creationId xmlns:a16="http://schemas.microsoft.com/office/drawing/2014/main" id="{898167ED-6B2E-482C-8438-4A24A2EAE737}"/>
              </a:ext>
            </a:extLst>
          </p:cNvPr>
          <p:cNvPicPr/>
          <p:nvPr/>
        </p:nvPicPr>
        <p:blipFill rotWithShape="1">
          <a:blip r:embed="rId2">
            <a:alphaModFix amt="10000"/>
            <a:extLst>
              <a:ext uri="{28A0092B-C50C-407E-A947-70E740481C1C}">
                <a14:useLocalDpi xmlns:a14="http://schemas.microsoft.com/office/drawing/2010/main" val="0"/>
              </a:ext>
            </a:extLst>
          </a:blip>
          <a:srcRect l="18750" t="18894"/>
          <a:stretch/>
        </p:blipFill>
        <p:spPr>
          <a:xfrm>
            <a:off x="0" y="-127819"/>
            <a:ext cx="6363479" cy="6858001"/>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398907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0B1551-B414-43F0-8E59-6D94842DFD63}"/>
              </a:ext>
            </a:extLst>
          </p:cNvPr>
          <p:cNvSpPr txBox="1"/>
          <p:nvPr/>
        </p:nvSpPr>
        <p:spPr>
          <a:xfrm>
            <a:off x="1" y="13253"/>
            <a:ext cx="12192000" cy="6370975"/>
          </a:xfrm>
          <a:prstGeom prst="rect">
            <a:avLst/>
          </a:prstGeom>
          <a:noFill/>
        </p:spPr>
        <p:txBody>
          <a:bodyPr wrap="square">
            <a:spAutoFit/>
          </a:bodyPr>
          <a:lstStyle/>
          <a:p>
            <a:pPr algn="l"/>
            <a:r>
              <a:rPr lang="en-AU" sz="2400" b="0" i="0" u="none" strike="noStrike" baseline="0" dirty="0">
                <a:solidFill>
                  <a:srgbClr val="000000"/>
                </a:solidFill>
                <a:latin typeface="Arial" panose="020B0604020202020204" pitchFamily="34" charset="0"/>
                <a:cs typeface="Arial" panose="020B0604020202020204" pitchFamily="34" charset="0"/>
              </a:rPr>
              <a:t>                                      </a:t>
            </a:r>
            <a:r>
              <a:rPr lang="en-AU" sz="2400" b="1" i="0" u="none" strike="noStrike" baseline="0" dirty="0">
                <a:solidFill>
                  <a:schemeClr val="accent6">
                    <a:lumMod val="75000"/>
                  </a:schemeClr>
                </a:solidFill>
                <a:latin typeface="Arial" panose="020B0604020202020204" pitchFamily="34" charset="0"/>
                <a:cs typeface="Arial" panose="020B0604020202020204" pitchFamily="34" charset="0"/>
              </a:rPr>
              <a:t>Transmission - Aerosol </a:t>
            </a:r>
            <a:r>
              <a:rPr lang="en-AU" sz="2400" b="1" dirty="0">
                <a:solidFill>
                  <a:schemeClr val="accent6">
                    <a:lumMod val="75000"/>
                  </a:schemeClr>
                </a:solidFill>
                <a:latin typeface="Arial" panose="020B0604020202020204" pitchFamily="34" charset="0"/>
                <a:cs typeface="Arial" panose="020B0604020202020204" pitchFamily="34" charset="0"/>
              </a:rPr>
              <a:t>– Small Particles</a:t>
            </a:r>
          </a:p>
          <a:p>
            <a:pPr algn="l"/>
            <a:endParaRPr lang="en-AU" sz="2400" b="1" i="0" u="none" strike="noStrike" baseline="0" dirty="0">
              <a:solidFill>
                <a:schemeClr val="accent6">
                  <a:lumMod val="75000"/>
                </a:schemeClr>
              </a:solidFill>
              <a:latin typeface="Arial" panose="020B0604020202020204" pitchFamily="34" charset="0"/>
              <a:cs typeface="Arial" panose="020B0604020202020204" pitchFamily="34" charset="0"/>
            </a:endParaRPr>
          </a:p>
          <a:p>
            <a:pPr algn="l"/>
            <a:r>
              <a:rPr lang="en-AU" sz="2400" b="0" i="0" u="none" strike="noStrike" baseline="0" dirty="0" err="1">
                <a:solidFill>
                  <a:srgbClr val="000000"/>
                </a:solidFill>
                <a:cs typeface="Arial" panose="020B0604020202020204" pitchFamily="34" charset="0"/>
              </a:rPr>
              <a:t>Sotiriou</a:t>
            </a:r>
            <a:r>
              <a:rPr lang="en-AU" sz="2400" b="0" i="0" u="none" strike="noStrike" baseline="0" dirty="0">
                <a:solidFill>
                  <a:srgbClr val="000000"/>
                </a:solidFill>
                <a:cs typeface="Arial" panose="020B0604020202020204" pitchFamily="34" charset="0"/>
              </a:rPr>
              <a:t> et al</a:t>
            </a:r>
            <a:r>
              <a:rPr lang="en-AU" sz="2400" dirty="0">
                <a:solidFill>
                  <a:srgbClr val="2197D2"/>
                </a:solidFill>
                <a:cs typeface="Arial" panose="020B0604020202020204" pitchFamily="34" charset="0"/>
              </a:rPr>
              <a:t> </a:t>
            </a:r>
            <a:r>
              <a:rPr lang="en-AU" sz="2400" b="0" i="0" u="none" strike="noStrike" baseline="0" dirty="0">
                <a:solidFill>
                  <a:srgbClr val="000000"/>
                </a:solidFill>
                <a:cs typeface="Arial" panose="020B0604020202020204" pitchFamily="34" charset="0"/>
              </a:rPr>
              <a:t>showed that the concentrations of smal</a:t>
            </a:r>
            <a:r>
              <a:rPr lang="en-AU" sz="2400" dirty="0">
                <a:solidFill>
                  <a:srgbClr val="000000"/>
                </a:solidFill>
                <a:cs typeface="Arial" panose="020B0604020202020204" pitchFamily="34" charset="0"/>
              </a:rPr>
              <a:t>l </a:t>
            </a:r>
            <a:r>
              <a:rPr lang="en-AU" sz="2400" b="0" i="0" u="none" strike="noStrike" baseline="0" dirty="0">
                <a:solidFill>
                  <a:srgbClr val="000000"/>
                </a:solidFill>
                <a:cs typeface="Arial" panose="020B0604020202020204" pitchFamily="34" charset="0"/>
              </a:rPr>
              <a:t>particles (&lt;0.5</a:t>
            </a:r>
            <a:r>
              <a:rPr lang="en-US" sz="2400" b="1" dirty="0"/>
              <a:t> µm</a:t>
            </a:r>
            <a:r>
              <a:rPr lang="en-AU" sz="2400" b="0" i="0" u="none" strike="noStrike" baseline="0" dirty="0">
                <a:solidFill>
                  <a:srgbClr val="000000"/>
                </a:solidFill>
                <a:cs typeface="Arial" panose="020B0604020202020204" pitchFamily="34" charset="0"/>
              </a:rPr>
              <a:t>) generated during dental drilling procedures were much higher than the concentrations of larger particles (&gt;1</a:t>
            </a:r>
            <a:r>
              <a:rPr lang="en-US" sz="2400" b="1" dirty="0"/>
              <a:t> µm</a:t>
            </a:r>
            <a:r>
              <a:rPr lang="en-AU" sz="2400" b="0" i="0" u="none" strike="noStrike" baseline="0" dirty="0">
                <a:solidFill>
                  <a:srgbClr val="000000"/>
                </a:solidFill>
                <a:cs typeface="Arial" panose="020B0604020202020204" pitchFamily="34" charset="0"/>
              </a:rPr>
              <a:t>). </a:t>
            </a:r>
          </a:p>
          <a:p>
            <a:pPr algn="l"/>
            <a:endParaRPr lang="en-AU" sz="2400" b="0" i="0" u="none" strike="noStrike" baseline="0" dirty="0">
              <a:solidFill>
                <a:srgbClr val="000000"/>
              </a:solidFill>
              <a:cs typeface="Arial" panose="020B0604020202020204" pitchFamily="34" charset="0"/>
            </a:endParaRPr>
          </a:p>
          <a:p>
            <a:pPr algn="l"/>
            <a:r>
              <a:rPr lang="en-AU" sz="2400" b="0" i="0" u="none" strike="noStrike" baseline="0" dirty="0">
                <a:solidFill>
                  <a:srgbClr val="000000"/>
                </a:solidFill>
                <a:cs typeface="Arial" panose="020B0604020202020204" pitchFamily="34" charset="0"/>
              </a:rPr>
              <a:t> Ultrasonic and sonic transmission during nonsurgical procedures had the highest incidence of particle transmission, followed by air polishing, air-water syringe, and high-speed handpiece aerosolization.</a:t>
            </a:r>
            <a:r>
              <a:rPr lang="en-AU" sz="2400" dirty="0">
                <a:solidFill>
                  <a:srgbClr val="2197D2"/>
                </a:solidFill>
                <a:cs typeface="Arial" panose="020B0604020202020204" pitchFamily="34" charset="0"/>
              </a:rPr>
              <a:t> </a:t>
            </a:r>
            <a:r>
              <a:rPr lang="en-AU" sz="2400" b="0" i="0" u="none" strike="noStrike" baseline="0" dirty="0">
                <a:solidFill>
                  <a:srgbClr val="000000"/>
                </a:solidFill>
                <a:cs typeface="Arial" panose="020B0604020202020204" pitchFamily="34" charset="0"/>
              </a:rPr>
              <a:t>One study found that ultrasonic instrumentation can transmit 100,000 microbes/ft</a:t>
            </a:r>
            <a:r>
              <a:rPr lang="en-AU" sz="2400" dirty="0">
                <a:solidFill>
                  <a:srgbClr val="2197D2"/>
                </a:solidFill>
                <a:cs typeface="Arial" panose="020B0604020202020204" pitchFamily="34" charset="0"/>
              </a:rPr>
              <a:t> </a:t>
            </a:r>
            <a:r>
              <a:rPr lang="en-AU" sz="2400" b="0" i="0" u="none" strike="noStrike" baseline="0" dirty="0">
                <a:solidFill>
                  <a:srgbClr val="000000"/>
                </a:solidFill>
                <a:cs typeface="Arial" panose="020B0604020202020204" pitchFamily="34" charset="0"/>
              </a:rPr>
              <a:t>with aerosolization of up to 6 ft and, if improper air current is present, </a:t>
            </a:r>
            <a:r>
              <a:rPr lang="en-AU" sz="2400" b="1" i="0" u="none" strike="noStrike" baseline="0" dirty="0">
                <a:solidFill>
                  <a:srgbClr val="000000"/>
                </a:solidFill>
                <a:cs typeface="Arial" panose="020B0604020202020204" pitchFamily="34" charset="0"/>
              </a:rPr>
              <a:t>microbes can last anywhere from 35 minutes to 17 hours</a:t>
            </a:r>
            <a:r>
              <a:rPr lang="en-AU" sz="2400" b="0" i="0" u="none" strike="noStrike" baseline="0" dirty="0">
                <a:solidFill>
                  <a:srgbClr val="000000"/>
                </a:solidFill>
                <a:cs typeface="Arial" panose="020B0604020202020204" pitchFamily="34" charset="0"/>
              </a:rPr>
              <a:t>.</a:t>
            </a:r>
          </a:p>
          <a:p>
            <a:pPr algn="l"/>
            <a:endParaRPr lang="en-AU" sz="2400" b="0" i="0" u="none" strike="noStrike" baseline="0" dirty="0">
              <a:cs typeface="Arial" panose="020B0604020202020204" pitchFamily="34" charset="0"/>
            </a:endParaRPr>
          </a:p>
          <a:p>
            <a:pPr algn="l"/>
            <a:r>
              <a:rPr lang="en-AU" sz="2400" b="0" i="0" u="none" strike="noStrike" baseline="0" dirty="0">
                <a:cs typeface="Arial" panose="020B0604020202020204" pitchFamily="34" charset="0"/>
              </a:rPr>
              <a:t>The ability of a sprayer to make smaller particles may help a solution’s molecules to be suspended in the air for a longer period because of their low settling velocity rate. </a:t>
            </a:r>
          </a:p>
          <a:p>
            <a:pPr algn="l"/>
            <a:endParaRPr lang="en-AU" sz="2400" dirty="0">
              <a:cs typeface="Arial" panose="020B0604020202020204" pitchFamily="34" charset="0"/>
            </a:endParaRPr>
          </a:p>
          <a:p>
            <a:pPr algn="l"/>
            <a:r>
              <a:rPr lang="en-AU" sz="2400" b="0" i="0" u="none" strike="noStrike" baseline="0" dirty="0">
                <a:cs typeface="Arial" panose="020B0604020202020204" pitchFamily="34" charset="0"/>
              </a:rPr>
              <a:t>This may increase the solution’s chance of coming into contact with pathogens and inactivating them. </a:t>
            </a:r>
          </a:p>
          <a:p>
            <a:pPr algn="l"/>
            <a:r>
              <a:rPr lang="en-AU" sz="2400" b="0" i="0" u="none" strike="noStrike" baseline="0" dirty="0">
                <a:cs typeface="Arial" panose="020B0604020202020204" pitchFamily="34" charset="0"/>
              </a:rPr>
              <a:t>Thus, the dispenser applicator (spray or </a:t>
            </a:r>
            <a:r>
              <a:rPr lang="en-AU" sz="2400" b="0" i="0" u="none" strike="noStrike" baseline="0" dirty="0" err="1">
                <a:cs typeface="Arial" panose="020B0604020202020204" pitchFamily="34" charset="0"/>
              </a:rPr>
              <a:t>fogger</a:t>
            </a:r>
            <a:r>
              <a:rPr lang="en-AU" sz="2400" b="0" i="0" u="none" strike="noStrike" baseline="0" dirty="0">
                <a:cs typeface="Arial" panose="020B0604020202020204" pitchFamily="34" charset="0"/>
              </a:rPr>
              <a:t>) used should have an aerosol size less than 20</a:t>
            </a:r>
            <a:r>
              <a:rPr lang="en-US" sz="2400" dirty="0"/>
              <a:t>µm</a:t>
            </a:r>
            <a:r>
              <a:rPr lang="en-AU" sz="2400" b="0" i="0" u="none" strike="noStrike" baseline="0" dirty="0">
                <a:cs typeface="Arial" panose="020B0604020202020204" pitchFamily="34" charset="0"/>
              </a:rPr>
              <a:t>.</a:t>
            </a:r>
          </a:p>
        </p:txBody>
      </p:sp>
      <p:sp>
        <p:nvSpPr>
          <p:cNvPr id="2" name="Slide Number Placeholder 1"/>
          <p:cNvSpPr>
            <a:spLocks noGrp="1"/>
          </p:cNvSpPr>
          <p:nvPr>
            <p:ph type="sldNum" sz="quarter" idx="12"/>
          </p:nvPr>
        </p:nvSpPr>
        <p:spPr>
          <a:xfrm>
            <a:off x="9312964" y="6402686"/>
            <a:ext cx="2743200" cy="365125"/>
          </a:xfrm>
        </p:spPr>
        <p:txBody>
          <a:bodyPr/>
          <a:lstStyle/>
          <a:p>
            <a:fld id="{57AF3A57-B88C-1745-AC76-D2EE5E84A2ED}" type="slidenum">
              <a:rPr lang="en-US" smtClean="0"/>
              <a:t>6</a:t>
            </a:fld>
            <a:endParaRPr lang="en-US" dirty="0"/>
          </a:p>
        </p:txBody>
      </p:sp>
      <p:pic>
        <p:nvPicPr>
          <p:cNvPr id="5" name="Picture 4">
            <a:extLst>
              <a:ext uri="{FF2B5EF4-FFF2-40B4-BE49-F238E27FC236}">
                <a16:creationId xmlns:a16="http://schemas.microsoft.com/office/drawing/2014/main" id="{9600C4E1-2568-4F0A-908C-795EDD4414E7}"/>
              </a:ext>
            </a:extLst>
          </p:cNvPr>
          <p:cNvPicPr/>
          <p:nvPr/>
        </p:nvPicPr>
        <p:blipFill rotWithShape="1">
          <a:blip r:embed="rId2">
            <a:alphaModFix amt="10000"/>
            <a:extLst>
              <a:ext uri="{28A0092B-C50C-407E-A947-70E740481C1C}">
                <a14:useLocalDpi xmlns:a14="http://schemas.microsoft.com/office/drawing/2010/main" val="0"/>
              </a:ext>
            </a:extLst>
          </a:blip>
          <a:srcRect l="18750" t="18894"/>
          <a:stretch/>
        </p:blipFill>
        <p:spPr>
          <a:xfrm>
            <a:off x="1" y="13253"/>
            <a:ext cx="6363479" cy="6858001"/>
          </a:xfrm>
          <a:prstGeom prst="rect">
            <a:avLst/>
          </a:prstGeom>
          <a:effectLst>
            <a:outerShdw blurRad="88900" dist="50800" dir="5400000" algn="ctr" rotWithShape="0">
              <a:srgbClr val="000000">
                <a:alpha val="0"/>
              </a:srgbClr>
            </a:outerShdw>
          </a:effectLst>
        </p:spPr>
      </p:pic>
      <p:pic>
        <p:nvPicPr>
          <p:cNvPr id="6" name="Picture 5">
            <a:extLst>
              <a:ext uri="{FF2B5EF4-FFF2-40B4-BE49-F238E27FC236}">
                <a16:creationId xmlns:a16="http://schemas.microsoft.com/office/drawing/2014/main" id="{8489CF54-EE46-451A-A09C-25BA14C83A89}"/>
              </a:ext>
            </a:extLst>
          </p:cNvPr>
          <p:cNvPicPr>
            <a:picLocks noChangeAspect="1"/>
          </p:cNvPicPr>
          <p:nvPr/>
        </p:nvPicPr>
        <p:blipFill>
          <a:blip r:embed="rId3"/>
          <a:stretch>
            <a:fillRect/>
          </a:stretch>
        </p:blipFill>
        <p:spPr>
          <a:xfrm>
            <a:off x="10813773" y="6397519"/>
            <a:ext cx="1039479" cy="423492"/>
          </a:xfrm>
          <a:prstGeom prst="rect">
            <a:avLst/>
          </a:prstGeom>
        </p:spPr>
      </p:pic>
    </p:spTree>
    <p:extLst>
      <p:ext uri="{BB962C8B-B14F-4D97-AF65-F5344CB8AC3E}">
        <p14:creationId xmlns:p14="http://schemas.microsoft.com/office/powerpoint/2010/main" val="811749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0B1551-B414-43F0-8E59-6D94842DFD63}"/>
              </a:ext>
            </a:extLst>
          </p:cNvPr>
          <p:cNvSpPr txBox="1"/>
          <p:nvPr/>
        </p:nvSpPr>
        <p:spPr>
          <a:xfrm>
            <a:off x="1" y="1"/>
            <a:ext cx="12192000" cy="7971413"/>
          </a:xfrm>
          <a:prstGeom prst="rect">
            <a:avLst/>
          </a:prstGeom>
          <a:noFill/>
        </p:spPr>
        <p:txBody>
          <a:bodyPr wrap="square">
            <a:spAutoFit/>
          </a:bodyPr>
          <a:lstStyle/>
          <a:p>
            <a:pPr algn="l"/>
            <a:r>
              <a:rPr lang="en-AU" sz="2400" b="0" i="0" u="none" strike="noStrike" baseline="0" dirty="0">
                <a:solidFill>
                  <a:srgbClr val="000000"/>
                </a:solidFill>
                <a:latin typeface="Arial" panose="020B0604020202020204" pitchFamily="34" charset="0"/>
                <a:cs typeface="Arial" panose="020B0604020202020204" pitchFamily="34" charset="0"/>
              </a:rPr>
              <a:t>                                           </a:t>
            </a:r>
            <a:r>
              <a:rPr lang="en-AU" sz="2400" b="1" i="0" u="none" strike="noStrike" baseline="0" dirty="0">
                <a:solidFill>
                  <a:schemeClr val="accent6">
                    <a:lumMod val="75000"/>
                  </a:schemeClr>
                </a:solidFill>
                <a:latin typeface="Arial" panose="020B0604020202020204" pitchFamily="34" charset="0"/>
                <a:cs typeface="Arial" panose="020B0604020202020204" pitchFamily="34" charset="0"/>
              </a:rPr>
              <a:t>Transmission - Aerosol - Particles</a:t>
            </a:r>
            <a:endParaRPr lang="en-AU" sz="2800" b="1" i="0" u="none" strike="noStrike" baseline="0" dirty="0">
              <a:solidFill>
                <a:srgbClr val="000000"/>
              </a:solidFill>
              <a:cs typeface="Arial" panose="020B0604020202020204" pitchFamily="34" charset="0"/>
            </a:endParaRPr>
          </a:p>
          <a:p>
            <a:pPr algn="l"/>
            <a:r>
              <a:rPr lang="en-AU" sz="2800" b="1" dirty="0">
                <a:solidFill>
                  <a:srgbClr val="000000"/>
                </a:solidFill>
                <a:cs typeface="Arial" panose="020B0604020202020204" pitchFamily="34" charset="0"/>
              </a:rPr>
              <a:t>         </a:t>
            </a:r>
            <a:r>
              <a:rPr lang="en-AU" sz="2800" b="1" i="0" u="none" strike="noStrike" baseline="0" dirty="0">
                <a:solidFill>
                  <a:srgbClr val="000000"/>
                </a:solidFill>
                <a:cs typeface="Arial" panose="020B0604020202020204" pitchFamily="34" charset="0"/>
              </a:rPr>
              <a:t>   Implications of infectious aerosol data for infection control practice</a:t>
            </a:r>
          </a:p>
          <a:p>
            <a:pPr algn="l"/>
            <a:endParaRPr lang="en-AU" sz="2000" b="0" i="0" u="none" strike="noStrike" baseline="0" dirty="0">
              <a:solidFill>
                <a:srgbClr val="000000"/>
              </a:solidFill>
              <a:cs typeface="Arial" panose="020B0604020202020204" pitchFamily="34" charset="0"/>
            </a:endParaRPr>
          </a:p>
          <a:p>
            <a:pPr algn="l"/>
            <a:r>
              <a:rPr lang="en-AU" sz="2400" b="0" i="0" u="none" strike="noStrike" baseline="0" dirty="0">
                <a:solidFill>
                  <a:srgbClr val="000000"/>
                </a:solidFill>
                <a:cs typeface="Arial" panose="020B0604020202020204" pitchFamily="34" charset="0"/>
              </a:rPr>
              <a:t>Because of the large number of patients in health-care settings, health-care workers are likely to have frequent exposures to highly infectious cases. </a:t>
            </a:r>
          </a:p>
          <a:p>
            <a:pPr algn="l"/>
            <a:endParaRPr lang="en-AU" sz="2400" b="0" i="0" u="none" strike="noStrike" baseline="0" dirty="0">
              <a:solidFill>
                <a:srgbClr val="000000"/>
              </a:solidFill>
              <a:cs typeface="Arial" panose="020B0604020202020204" pitchFamily="34" charset="0"/>
            </a:endParaRPr>
          </a:p>
          <a:p>
            <a:pPr algn="l"/>
            <a:r>
              <a:rPr lang="en-AU" sz="2400" b="0" i="0" u="none" strike="noStrike" baseline="0" dirty="0">
                <a:solidFill>
                  <a:srgbClr val="000000"/>
                </a:solidFill>
                <a:cs typeface="Arial" panose="020B0604020202020204" pitchFamily="34" charset="0"/>
              </a:rPr>
              <a:t>They might also have more cumulative inhaled doses and infections, although it is unknown if this is involved in the pathogenesis  of COVID-19. </a:t>
            </a:r>
          </a:p>
          <a:p>
            <a:pPr algn="l"/>
            <a:r>
              <a:rPr lang="en-AU" sz="2400" b="0" i="0" u="none" strike="noStrike" baseline="0" dirty="0">
                <a:solidFill>
                  <a:srgbClr val="000000"/>
                </a:solidFill>
                <a:cs typeface="Arial" panose="020B0604020202020204" pitchFamily="34" charset="0"/>
              </a:rPr>
              <a:t>Infection control measures might not only reduce the probability of infection, but might also reduce the size of the inhaled inoculum, which has been associated with disease severity in influenza 118,119 and other diseases.120 </a:t>
            </a:r>
          </a:p>
          <a:p>
            <a:pPr algn="l"/>
            <a:endParaRPr lang="en-AU" sz="2400" dirty="0">
              <a:solidFill>
                <a:srgbClr val="000000"/>
              </a:solidFill>
              <a:cs typeface="Arial" panose="020B0604020202020204" pitchFamily="34" charset="0"/>
            </a:endParaRPr>
          </a:p>
          <a:p>
            <a:pPr algn="l"/>
            <a:r>
              <a:rPr lang="en-AU" sz="2400" b="0" i="0" u="none" strike="noStrike" baseline="0" dirty="0">
                <a:solidFill>
                  <a:srgbClr val="000000"/>
                </a:solidFill>
                <a:cs typeface="Arial" panose="020B0604020202020204" pitchFamily="34" charset="0"/>
              </a:rPr>
              <a:t>This might be especially important for small particle aerosols, as 1 µm aerosols of Bacillus anthracis caused higher mortality in animals than 12 µm aerosols in a seminal study.121    </a:t>
            </a:r>
          </a:p>
          <a:p>
            <a:pPr algn="l"/>
            <a:r>
              <a:rPr lang="en-AU" sz="2400" b="0" i="0" u="none" strike="noStrike" baseline="0" dirty="0">
                <a:solidFill>
                  <a:srgbClr val="000000"/>
                </a:solidFill>
                <a:cs typeface="Arial" panose="020B0604020202020204" pitchFamily="34" charset="0"/>
              </a:rPr>
              <a:t>   </a:t>
            </a:r>
          </a:p>
          <a:p>
            <a:pPr algn="l"/>
            <a:r>
              <a:rPr lang="en-AU" sz="1600" b="1" dirty="0">
                <a:solidFill>
                  <a:srgbClr val="000000"/>
                </a:solidFill>
                <a:cs typeface="Arial" panose="020B0604020202020204" pitchFamily="34" charset="0"/>
              </a:rPr>
              <a:t>Lancet Respir Med 2020; 8: 914–24.  Dr Kevin P Fennelly, Pulmonary Branch, Division of Intramural Research, National Heart, Lung, and Blood Institute, National Institutes of Health, Bethesda, MD 20892, USA</a:t>
            </a:r>
          </a:p>
          <a:p>
            <a:pPr algn="l"/>
            <a:r>
              <a:rPr lang="en-AU" sz="2400" b="0" i="0" u="none" strike="noStrike" baseline="0" dirty="0">
                <a:solidFill>
                  <a:srgbClr val="000000"/>
                </a:solidFill>
                <a:cs typeface="Arial" panose="020B0604020202020204" pitchFamily="34" charset="0"/>
              </a:rPr>
              <a:t>                                               </a:t>
            </a:r>
          </a:p>
          <a:p>
            <a:pPr algn="l"/>
            <a:endParaRPr lang="en-AU" sz="2400" b="0" i="0" u="none" strike="noStrike" baseline="0" dirty="0">
              <a:solidFill>
                <a:srgbClr val="000000"/>
              </a:solidFill>
              <a:cs typeface="Arial" panose="020B0604020202020204" pitchFamily="34" charset="0"/>
            </a:endParaRPr>
          </a:p>
          <a:p>
            <a:pPr algn="l"/>
            <a:endParaRPr lang="en-AU" sz="2400" dirty="0">
              <a:solidFill>
                <a:srgbClr val="000000"/>
              </a:solidFill>
              <a:cs typeface="Arial" panose="020B0604020202020204" pitchFamily="34" charset="0"/>
            </a:endParaRPr>
          </a:p>
          <a:p>
            <a:pPr algn="l"/>
            <a:endParaRPr lang="en-AU" sz="2400" b="0" i="0" u="none" strike="noStrike" baseline="0" dirty="0">
              <a:solidFill>
                <a:srgbClr val="000000"/>
              </a:solidFill>
              <a:cs typeface="Arial" panose="020B0604020202020204" pitchFamily="34" charset="0"/>
            </a:endParaRPr>
          </a:p>
          <a:p>
            <a:pPr algn="l"/>
            <a:endParaRPr lang="en-AU" sz="2400" dirty="0">
              <a:solidFill>
                <a:srgbClr val="000000"/>
              </a:solidFill>
              <a:cs typeface="Arial" panose="020B0604020202020204" pitchFamily="34" charset="0"/>
            </a:endParaRPr>
          </a:p>
        </p:txBody>
      </p:sp>
      <p:pic>
        <p:nvPicPr>
          <p:cNvPr id="4" name="Picture 3">
            <a:extLst>
              <a:ext uri="{FF2B5EF4-FFF2-40B4-BE49-F238E27FC236}">
                <a16:creationId xmlns:a16="http://schemas.microsoft.com/office/drawing/2014/main" id="{1A6F5EC6-34C7-4FA5-9764-BA0349641D80}"/>
              </a:ext>
            </a:extLst>
          </p:cNvPr>
          <p:cNvPicPr>
            <a:picLocks noChangeAspect="1"/>
          </p:cNvPicPr>
          <p:nvPr/>
        </p:nvPicPr>
        <p:blipFill>
          <a:blip r:embed="rId2"/>
          <a:stretch>
            <a:fillRect/>
          </a:stretch>
        </p:blipFill>
        <p:spPr>
          <a:xfrm>
            <a:off x="11232019" y="6492873"/>
            <a:ext cx="896215" cy="365125"/>
          </a:xfrm>
          <a:prstGeom prst="rect">
            <a:avLst/>
          </a:prstGeom>
        </p:spPr>
      </p:pic>
      <p:pic>
        <p:nvPicPr>
          <p:cNvPr id="18" name="Picture 17">
            <a:extLst>
              <a:ext uri="{FF2B5EF4-FFF2-40B4-BE49-F238E27FC236}">
                <a16:creationId xmlns:a16="http://schemas.microsoft.com/office/drawing/2014/main" id="{212FD06B-D623-4083-8E18-2966927F66A1}"/>
              </a:ext>
            </a:extLst>
          </p:cNvPr>
          <p:cNvPicPr/>
          <p:nvPr/>
        </p:nvPicPr>
        <p:blipFill rotWithShape="1">
          <a:blip r:embed="rId3">
            <a:alphaModFix amt="10000"/>
            <a:extLst>
              <a:ext uri="{28A0092B-C50C-407E-A947-70E740481C1C}">
                <a14:useLocalDpi xmlns:a14="http://schemas.microsoft.com/office/drawing/2010/main" val="0"/>
              </a:ext>
            </a:extLst>
          </a:blip>
          <a:srcRect l="18750" t="18894"/>
          <a:stretch/>
        </p:blipFill>
        <p:spPr>
          <a:xfrm>
            <a:off x="0" y="14421"/>
            <a:ext cx="6363479" cy="6858001"/>
          </a:xfrm>
          <a:prstGeom prst="rect">
            <a:avLst/>
          </a:prstGeom>
          <a:effectLst>
            <a:outerShdw blurRad="88900" dist="50800" dir="5400000" algn="ctr" rotWithShape="0">
              <a:srgbClr val="000000">
                <a:alpha val="0"/>
              </a:srgbClr>
            </a:outerShdw>
          </a:effectLst>
        </p:spPr>
      </p:pic>
    </p:spTree>
    <p:extLst>
      <p:ext uri="{BB962C8B-B14F-4D97-AF65-F5344CB8AC3E}">
        <p14:creationId xmlns:p14="http://schemas.microsoft.com/office/powerpoint/2010/main" val="3836203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90FFCC-08D5-4851-8F58-EE38F073100C}"/>
              </a:ext>
            </a:extLst>
          </p:cNvPr>
          <p:cNvSpPr txBox="1"/>
          <p:nvPr/>
        </p:nvSpPr>
        <p:spPr>
          <a:xfrm>
            <a:off x="13701" y="82194"/>
            <a:ext cx="12178300" cy="6370975"/>
          </a:xfrm>
          <a:prstGeom prst="rect">
            <a:avLst/>
          </a:prstGeom>
          <a:noFill/>
        </p:spPr>
        <p:txBody>
          <a:bodyPr wrap="square">
            <a:spAutoFit/>
          </a:bodyPr>
          <a:lstStyle/>
          <a:p>
            <a:r>
              <a:rPr lang="en-US" sz="2400" dirty="0"/>
              <a:t>                                                            </a:t>
            </a:r>
            <a:r>
              <a:rPr lang="en-US" sz="2400" b="1" dirty="0">
                <a:solidFill>
                  <a:srgbClr val="006F3C"/>
                </a:solidFill>
              </a:rPr>
              <a:t>TRANSMISSON - AEROSOL</a:t>
            </a:r>
          </a:p>
          <a:p>
            <a:endParaRPr lang="en-US" sz="2400" dirty="0"/>
          </a:p>
          <a:p>
            <a:r>
              <a:rPr lang="en-US" sz="2400" dirty="0"/>
              <a:t>Infectious aerosols are particles with potentially pathogenic viruses, bacteria, and fungi suspended in the air, which are subject to the same physical laws as other airborne particulate matter. </a:t>
            </a:r>
          </a:p>
          <a:p>
            <a:endParaRPr lang="en-US" sz="2400" dirty="0"/>
          </a:p>
          <a:p>
            <a:r>
              <a:rPr lang="en-US" sz="2400" dirty="0"/>
              <a:t>The biology of the pathogens predicts their airborne survival, infectivity,</a:t>
            </a:r>
          </a:p>
          <a:p>
            <a:r>
              <a:rPr lang="en-US" sz="2400" dirty="0"/>
              <a:t> virulence, and other characteristics.</a:t>
            </a:r>
          </a:p>
          <a:p>
            <a:endParaRPr lang="en-US" sz="2400" dirty="0"/>
          </a:p>
          <a:p>
            <a:endParaRPr lang="en-US" sz="2400" dirty="0"/>
          </a:p>
          <a:p>
            <a:r>
              <a:rPr lang="en-US" sz="2400" dirty="0"/>
              <a:t>Particle size is the most important determinant of aerosol behaviour. </a:t>
            </a:r>
          </a:p>
          <a:p>
            <a:r>
              <a:rPr lang="en-US" sz="2400" dirty="0"/>
              <a:t>COVID-19, is transmitted by both small and large particle aerosols.</a:t>
            </a:r>
          </a:p>
          <a:p>
            <a:endParaRPr lang="en-US" sz="2400" dirty="0"/>
          </a:p>
          <a:p>
            <a:r>
              <a:rPr lang="en-US" sz="2400" dirty="0"/>
              <a:t>Our body has some natural defence but when the size is from</a:t>
            </a:r>
          </a:p>
          <a:p>
            <a:r>
              <a:rPr lang="en-US" sz="2400" b="1" dirty="0"/>
              <a:t>0.3 to 5 µm (Micron) then the micro-organisms may traverse the naso-pharyngeal airway on each inspiratory effort  then via the bronchi to the lungs and alveoli</a:t>
            </a:r>
            <a:r>
              <a:rPr lang="en-US" sz="2400" dirty="0"/>
              <a:t>.</a:t>
            </a:r>
          </a:p>
          <a:p>
            <a:endParaRPr lang="en-US" sz="2400" dirty="0"/>
          </a:p>
        </p:txBody>
      </p:sp>
      <p:pic>
        <p:nvPicPr>
          <p:cNvPr id="4" name="Picture 3">
            <a:extLst>
              <a:ext uri="{FF2B5EF4-FFF2-40B4-BE49-F238E27FC236}">
                <a16:creationId xmlns:a16="http://schemas.microsoft.com/office/drawing/2014/main" id="{008A1439-935D-44C2-8DAE-C4E1E3AA1B76}"/>
              </a:ext>
            </a:extLst>
          </p:cNvPr>
          <p:cNvPicPr/>
          <p:nvPr/>
        </p:nvPicPr>
        <p:blipFill rotWithShape="1">
          <a:blip r:embed="rId2">
            <a:alphaModFix amt="10000"/>
            <a:extLst>
              <a:ext uri="{28A0092B-C50C-407E-A947-70E740481C1C}">
                <a14:useLocalDpi xmlns:a14="http://schemas.microsoft.com/office/drawing/2010/main" val="0"/>
              </a:ext>
            </a:extLst>
          </a:blip>
          <a:srcRect l="18750" t="18894"/>
          <a:stretch/>
        </p:blipFill>
        <p:spPr>
          <a:xfrm>
            <a:off x="-19723" y="-57054"/>
            <a:ext cx="6849035" cy="6858000"/>
          </a:xfrm>
          <a:prstGeom prst="rect">
            <a:avLst/>
          </a:prstGeom>
          <a:effectLst>
            <a:outerShdw blurRad="88900" dist="50800" dir="5400000" algn="ctr" rotWithShape="0">
              <a:srgbClr val="000000">
                <a:alpha val="0"/>
              </a:srgbClr>
            </a:outerShdw>
          </a:effectLst>
        </p:spPr>
      </p:pic>
      <p:pic>
        <p:nvPicPr>
          <p:cNvPr id="1026" name="Picture 2" descr="The Flu (Influenza) | Saint Luke's Health System">
            <a:extLst>
              <a:ext uri="{FF2B5EF4-FFF2-40B4-BE49-F238E27FC236}">
                <a16:creationId xmlns:a16="http://schemas.microsoft.com/office/drawing/2014/main" id="{B19F2686-02D6-4965-B011-9D9A02194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9285" y="1589221"/>
            <a:ext cx="3059014" cy="367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E12E1E9-9670-40FE-844E-123406F14F34}"/>
              </a:ext>
            </a:extLst>
          </p:cNvPr>
          <p:cNvPicPr>
            <a:picLocks noChangeAspect="1"/>
          </p:cNvPicPr>
          <p:nvPr/>
        </p:nvPicPr>
        <p:blipFill>
          <a:blip r:embed="rId4"/>
          <a:stretch>
            <a:fillRect/>
          </a:stretch>
        </p:blipFill>
        <p:spPr>
          <a:xfrm>
            <a:off x="11025809" y="6366655"/>
            <a:ext cx="1065982" cy="434289"/>
          </a:xfrm>
          <a:prstGeom prst="rect">
            <a:avLst/>
          </a:prstGeom>
        </p:spPr>
      </p:pic>
    </p:spTree>
    <p:extLst>
      <p:ext uri="{BB962C8B-B14F-4D97-AF65-F5344CB8AC3E}">
        <p14:creationId xmlns:p14="http://schemas.microsoft.com/office/powerpoint/2010/main" val="3618618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Remote work, self-isolation for weeks, social singing on balconies, bizarre home-made face masks, toilet paper crisis — can this year be any crazier? #art Collage Des Photos, Collage Art, Arte Pop, Art Sketches, Art Drawings, Arte Obscura, Masks Art, Surreal Art, Aesthetic Art">
            <a:extLst>
              <a:ext uri="{FF2B5EF4-FFF2-40B4-BE49-F238E27FC236}">
                <a16:creationId xmlns:a16="http://schemas.microsoft.com/office/drawing/2014/main" id="{AF42FD60-7E06-4284-BEB7-C93FD8A9F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0" y="-7272"/>
            <a:ext cx="2903880" cy="32572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Effective Pictures We Offer You About dark Humor jokes A quality picture can tell you many things. You can find the most beautiful pictures that can be presented to you about Humor jokes hindi in Memes Arte, Art Memes, Arte Pop, Art Sketches, Art Drawings, Travel Through Europe, Surreal Art, Funny Art, Aesthetic Art">
            <a:extLst>
              <a:ext uri="{FF2B5EF4-FFF2-40B4-BE49-F238E27FC236}">
                <a16:creationId xmlns:a16="http://schemas.microsoft.com/office/drawing/2014/main" id="{0CEB0615-F559-417D-BD88-93E829CDB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7740" y="-8087"/>
            <a:ext cx="3125964" cy="33459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D202675-05F8-4189-845D-9828AF82228E}"/>
              </a:ext>
            </a:extLst>
          </p:cNvPr>
          <p:cNvPicPr>
            <a:picLocks noChangeAspect="1"/>
          </p:cNvPicPr>
          <p:nvPr/>
        </p:nvPicPr>
        <p:blipFill>
          <a:blip r:embed="rId5"/>
          <a:stretch>
            <a:fillRect/>
          </a:stretch>
        </p:blipFill>
        <p:spPr>
          <a:xfrm>
            <a:off x="884445" y="4132499"/>
            <a:ext cx="269803" cy="256713"/>
          </a:xfrm>
          <a:prstGeom prst="rect">
            <a:avLst/>
          </a:prstGeom>
        </p:spPr>
      </p:pic>
      <p:sp>
        <p:nvSpPr>
          <p:cNvPr id="35" name="TextBox 34">
            <a:extLst>
              <a:ext uri="{FF2B5EF4-FFF2-40B4-BE49-F238E27FC236}">
                <a16:creationId xmlns:a16="http://schemas.microsoft.com/office/drawing/2014/main" id="{314B2939-7EE9-49D9-9692-F74AD0A0ECC5}"/>
              </a:ext>
            </a:extLst>
          </p:cNvPr>
          <p:cNvSpPr txBox="1"/>
          <p:nvPr/>
        </p:nvSpPr>
        <p:spPr>
          <a:xfrm>
            <a:off x="162546" y="3402807"/>
            <a:ext cx="1983404" cy="1384995"/>
          </a:xfrm>
          <a:prstGeom prst="rect">
            <a:avLst/>
          </a:prstGeom>
          <a:noFill/>
        </p:spPr>
        <p:txBody>
          <a:bodyPr wrap="square">
            <a:spAutoFit/>
          </a:bodyPr>
          <a:lstStyle/>
          <a:p>
            <a:pPr algn="ctr"/>
            <a:r>
              <a:rPr lang="en-US" sz="2400" b="1" dirty="0" err="1">
                <a:solidFill>
                  <a:srgbClr val="007042"/>
                </a:solidFill>
              </a:rPr>
              <a:t>HOCl</a:t>
            </a:r>
            <a:r>
              <a:rPr lang="en-US" sz="2400" b="1" dirty="0">
                <a:solidFill>
                  <a:srgbClr val="007042"/>
                </a:solidFill>
              </a:rPr>
              <a:t>  </a:t>
            </a:r>
          </a:p>
          <a:p>
            <a:pPr algn="ctr"/>
            <a:r>
              <a:rPr lang="en-US" sz="1800" b="1" dirty="0">
                <a:solidFill>
                  <a:srgbClr val="007042"/>
                </a:solidFill>
              </a:rPr>
              <a:t>KILLS </a:t>
            </a:r>
          </a:p>
          <a:p>
            <a:pPr algn="ctr"/>
            <a:r>
              <a:rPr lang="en-US" sz="2400" b="1" dirty="0">
                <a:solidFill>
                  <a:srgbClr val="007042"/>
                </a:solidFill>
              </a:rPr>
              <a:t>C   VID</a:t>
            </a:r>
          </a:p>
          <a:p>
            <a:pPr algn="ctr"/>
            <a:r>
              <a:rPr lang="en-US" sz="1800" b="1" dirty="0">
                <a:solidFill>
                  <a:srgbClr val="007042"/>
                </a:solidFill>
              </a:rPr>
              <a:t> in 30 Seconds</a:t>
            </a:r>
          </a:p>
        </p:txBody>
      </p:sp>
      <p:sp>
        <p:nvSpPr>
          <p:cNvPr id="27" name="TextBox 26">
            <a:extLst>
              <a:ext uri="{FF2B5EF4-FFF2-40B4-BE49-F238E27FC236}">
                <a16:creationId xmlns:a16="http://schemas.microsoft.com/office/drawing/2014/main" id="{3063EE49-09BA-4AB4-902C-3B305559AD74}"/>
              </a:ext>
            </a:extLst>
          </p:cNvPr>
          <p:cNvSpPr txBox="1"/>
          <p:nvPr/>
        </p:nvSpPr>
        <p:spPr>
          <a:xfrm>
            <a:off x="2821484" y="37612"/>
            <a:ext cx="6849533" cy="6863417"/>
          </a:xfrm>
          <a:prstGeom prst="rect">
            <a:avLst/>
          </a:prstGeom>
          <a:noFill/>
        </p:spPr>
        <p:txBody>
          <a:bodyPr wrap="square">
            <a:spAutoFit/>
          </a:bodyPr>
          <a:lstStyle/>
          <a:p>
            <a:r>
              <a:rPr lang="en-US" sz="2400" b="1" dirty="0">
                <a:solidFill>
                  <a:schemeClr val="accent6">
                    <a:lumMod val="75000"/>
                  </a:schemeClr>
                </a:solidFill>
              </a:rPr>
              <a:t>        Transmission - AEROSOL &amp; CONTACT</a:t>
            </a:r>
          </a:p>
          <a:p>
            <a:endParaRPr lang="en-US" sz="2000" b="1" dirty="0"/>
          </a:p>
          <a:p>
            <a:r>
              <a:rPr lang="en-US" sz="2000" b="1" dirty="0"/>
              <a:t>The core principle of infection prevention and control is </a:t>
            </a:r>
          </a:p>
          <a:p>
            <a:r>
              <a:rPr lang="en-US" sz="2000" b="1" dirty="0"/>
              <a:t>to prevent the transmission of infectious organisms and </a:t>
            </a:r>
          </a:p>
          <a:p>
            <a:r>
              <a:rPr lang="en-US" sz="2000" b="1" dirty="0"/>
              <a:t>manage infections if they occur. </a:t>
            </a:r>
          </a:p>
          <a:p>
            <a:r>
              <a:rPr lang="en-US" sz="2000" b="1" dirty="0"/>
              <a:t>The underpinning key practice principles include: </a:t>
            </a:r>
          </a:p>
          <a:p>
            <a:pPr marL="342900" indent="-342900">
              <a:buAutoNum type="arabicPeriod"/>
            </a:pPr>
            <a:endParaRPr lang="en-US" sz="2000" dirty="0"/>
          </a:p>
          <a:p>
            <a:pPr marL="342900" indent="-342900">
              <a:buFont typeface="+mj-lt"/>
              <a:buAutoNum type="arabicPeriod"/>
            </a:pPr>
            <a:r>
              <a:rPr lang="en-US" sz="2000" b="1" dirty="0"/>
              <a:t>an understanding of the modes of transmission of infectious agents and an overview of risk management</a:t>
            </a:r>
          </a:p>
          <a:p>
            <a:r>
              <a:rPr lang="en-US" sz="2000" b="1" dirty="0"/>
              <a:t> </a:t>
            </a:r>
          </a:p>
          <a:p>
            <a:pPr marL="342900" indent="-342900">
              <a:buFont typeface="+mj-lt"/>
              <a:buAutoNum type="arabicPeriod" startAt="2"/>
            </a:pPr>
            <a:r>
              <a:rPr lang="en-US" sz="2000" b="1" dirty="0"/>
              <a:t>effective work practices that minimise the risk of </a:t>
            </a:r>
          </a:p>
          <a:p>
            <a:r>
              <a:rPr lang="en-US" sz="2000" b="1" dirty="0"/>
              <a:t>      selection and transmission of infectious agents.</a:t>
            </a:r>
          </a:p>
          <a:p>
            <a:endParaRPr lang="en-US" sz="2000" b="1" dirty="0"/>
          </a:p>
          <a:p>
            <a:r>
              <a:rPr lang="en-US" sz="2000" b="1" dirty="0"/>
              <a:t>3. governance structures that support the implementation, monitoring and reporting of infection prevention and control work practices, and </a:t>
            </a:r>
          </a:p>
          <a:p>
            <a:endParaRPr lang="en-US" sz="2000" b="1" dirty="0"/>
          </a:p>
          <a:p>
            <a:r>
              <a:rPr lang="en-US" sz="2000" b="1" dirty="0"/>
              <a:t>4. compliance with legislation, regulations and standards relevant to infection prevention and control.</a:t>
            </a:r>
          </a:p>
          <a:p>
            <a:endParaRPr lang="en-US" sz="1400" b="1" dirty="0"/>
          </a:p>
          <a:p>
            <a:r>
              <a:rPr lang="en-US" sz="1400" b="1" dirty="0"/>
              <a:t>NHMRC (2010) Australian guidelines for the prevention and control of infection in healthcare, Commonwealth of Australia</a:t>
            </a:r>
          </a:p>
          <a:p>
            <a:r>
              <a:rPr lang="en-US" sz="1400" b="1" dirty="0"/>
              <a:t>Guidelines: Infection prevention and control | Podiatry Board Australia | 4 April 2016</a:t>
            </a:r>
            <a:endParaRPr lang="en-AU" sz="1400" b="1" dirty="0"/>
          </a:p>
        </p:txBody>
      </p:sp>
      <p:pic>
        <p:nvPicPr>
          <p:cNvPr id="38" name="Picture 37">
            <a:extLst>
              <a:ext uri="{FF2B5EF4-FFF2-40B4-BE49-F238E27FC236}">
                <a16:creationId xmlns:a16="http://schemas.microsoft.com/office/drawing/2014/main" id="{4B5ED9EC-BA23-4A65-99C9-772DB9E5C112}"/>
              </a:ext>
            </a:extLst>
          </p:cNvPr>
          <p:cNvPicPr>
            <a:picLocks noChangeAspect="1"/>
          </p:cNvPicPr>
          <p:nvPr/>
        </p:nvPicPr>
        <p:blipFill rotWithShape="1">
          <a:blip r:embed="rId5"/>
          <a:srcRect l="4377" r="472" b="-4"/>
          <a:stretch/>
        </p:blipFill>
        <p:spPr>
          <a:xfrm>
            <a:off x="9553781" y="813108"/>
            <a:ext cx="193349" cy="193349"/>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3" name="Picture 2"/>
          <p:cNvPicPr>
            <a:picLocks noChangeAspect="1"/>
          </p:cNvPicPr>
          <p:nvPr/>
        </p:nvPicPr>
        <p:blipFill>
          <a:blip r:embed="rId6">
            <a:clrChange>
              <a:clrFrom>
                <a:srgbClr val="CDCDCB"/>
              </a:clrFrom>
              <a:clrTo>
                <a:srgbClr val="CDCDCB">
                  <a:alpha val="0"/>
                </a:srgbClr>
              </a:clrTo>
            </a:clrChange>
            <a:extLst>
              <a:ext uri="{28A0092B-C50C-407E-A947-70E740481C1C}">
                <a14:useLocalDpi xmlns:a14="http://schemas.microsoft.com/office/drawing/2010/main" val="0"/>
              </a:ext>
            </a:extLst>
          </a:blip>
          <a:stretch>
            <a:fillRect/>
          </a:stretch>
        </p:blipFill>
        <p:spPr>
          <a:xfrm flipH="1">
            <a:off x="1824552" y="0"/>
            <a:ext cx="253429" cy="261605"/>
          </a:xfrm>
          <a:prstGeom prst="ellipse">
            <a:avLst/>
          </a:prstGeom>
          <a:solidFill>
            <a:schemeClr val="bg1">
              <a:alpha val="0"/>
            </a:schemeClr>
          </a:solid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A picture containing appliance, dryer, dark&#10;&#10;Description automatically generated">
            <a:extLst>
              <a:ext uri="{FF2B5EF4-FFF2-40B4-BE49-F238E27FC236}">
                <a16:creationId xmlns:a16="http://schemas.microsoft.com/office/drawing/2014/main" id="{415BFE7A-0EFA-4001-B1E6-93789448B9EA}"/>
              </a:ext>
            </a:extLst>
          </p:cNvPr>
          <p:cNvPicPr>
            <a:picLocks noChangeAspect="1"/>
          </p:cNvPicPr>
          <p:nvPr/>
        </p:nvPicPr>
        <p:blipFill>
          <a:blip r:embed="rId7"/>
          <a:stretch>
            <a:fillRect/>
          </a:stretch>
        </p:blipFill>
        <p:spPr>
          <a:xfrm>
            <a:off x="10513366" y="3402807"/>
            <a:ext cx="658060" cy="876908"/>
          </a:xfrm>
          <a:prstGeom prst="rect">
            <a:avLst/>
          </a:prstGeom>
        </p:spPr>
      </p:pic>
      <p:pic>
        <p:nvPicPr>
          <p:cNvPr id="2" name="Picture 1">
            <a:extLst>
              <a:ext uri="{FF2B5EF4-FFF2-40B4-BE49-F238E27FC236}">
                <a16:creationId xmlns:a16="http://schemas.microsoft.com/office/drawing/2014/main" id="{818ADD9E-CBF5-49EC-BCCB-35C16F437AF6}"/>
              </a:ext>
            </a:extLst>
          </p:cNvPr>
          <p:cNvPicPr>
            <a:picLocks noChangeAspect="1"/>
          </p:cNvPicPr>
          <p:nvPr/>
        </p:nvPicPr>
        <p:blipFill>
          <a:blip r:embed="rId8"/>
          <a:stretch>
            <a:fillRect/>
          </a:stretch>
        </p:blipFill>
        <p:spPr>
          <a:xfrm>
            <a:off x="-93658" y="-26215"/>
            <a:ext cx="5849412" cy="6290569"/>
          </a:xfrm>
          <a:prstGeom prst="rect">
            <a:avLst/>
          </a:prstGeom>
        </p:spPr>
      </p:pic>
      <p:pic>
        <p:nvPicPr>
          <p:cNvPr id="18" name="Picture 17" descr="A picture containing appliance, dryer, dark&#10;&#10;Description automatically generated">
            <a:extLst>
              <a:ext uri="{FF2B5EF4-FFF2-40B4-BE49-F238E27FC236}">
                <a16:creationId xmlns:a16="http://schemas.microsoft.com/office/drawing/2014/main" id="{634A4B57-747D-40AE-89BC-7FE69A25792A}"/>
              </a:ext>
            </a:extLst>
          </p:cNvPr>
          <p:cNvPicPr>
            <a:picLocks noChangeAspect="1"/>
          </p:cNvPicPr>
          <p:nvPr/>
        </p:nvPicPr>
        <p:blipFill>
          <a:blip r:embed="rId7"/>
          <a:stretch>
            <a:fillRect/>
          </a:stretch>
        </p:blipFill>
        <p:spPr>
          <a:xfrm>
            <a:off x="1957796" y="5292920"/>
            <a:ext cx="376307" cy="501453"/>
          </a:xfrm>
          <a:prstGeom prst="rect">
            <a:avLst/>
          </a:prstGeom>
        </p:spPr>
      </p:pic>
      <p:pic>
        <p:nvPicPr>
          <p:cNvPr id="19" name="Picture 2" descr="Poor Nursing Homes Tend to Stay That Way — Southern California Nursing Home  Abuse Lawyer Blog — January 28, 2010">
            <a:extLst>
              <a:ext uri="{FF2B5EF4-FFF2-40B4-BE49-F238E27FC236}">
                <a16:creationId xmlns:a16="http://schemas.microsoft.com/office/drawing/2014/main" id="{A92FDB00-848F-4D41-B876-8288D76AFB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255" y="4697982"/>
            <a:ext cx="2490179" cy="210296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Picture 12" descr="Elderly Nail Care: Toenail Cutting for Seniors | Griswold Home Care">
            <a:extLst>
              <a:ext uri="{FF2B5EF4-FFF2-40B4-BE49-F238E27FC236}">
                <a16:creationId xmlns:a16="http://schemas.microsoft.com/office/drawing/2014/main" id="{F20C8B43-1F14-4DD7-8FD6-926210CE424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456" r="-4" b="-4"/>
          <a:stretch/>
        </p:blipFill>
        <p:spPr bwMode="auto">
          <a:xfrm>
            <a:off x="9716160" y="4390747"/>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802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12996</TotalTime>
  <Words>2986</Words>
  <Application>Microsoft Office PowerPoint</Application>
  <PresentationFormat>Widescreen</PresentationFormat>
  <Paragraphs>390</Paragraphs>
  <Slides>33</Slides>
  <Notes>10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AdvPSSym</vt:lpstr>
      <vt:lpstr>-apple-system</vt:lpstr>
      <vt:lpstr>Arial</vt:lpstr>
      <vt:lpstr>arial unicode ms</vt:lpstr>
      <vt:lpstr>Calibri</vt:lpstr>
      <vt:lpstr>Calibri Light</vt:lpstr>
      <vt:lpstr>Futura PT Light</vt:lpstr>
      <vt:lpstr>Karla</vt:lpstr>
      <vt:lpstr>Montserrat-SemiBold</vt:lpstr>
      <vt:lpstr>Myriad Pro</vt:lpstr>
      <vt:lpstr>Oxygen</vt:lpstr>
      <vt:lpstr>ProximaNova-BoldIt</vt:lpstr>
      <vt:lpstr>proxima-regular1</vt:lpstr>
      <vt:lpstr>Source Sans Pro SemiBold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Majac Healthcare vs COVID-19 Ages Care</dc:title>
  <dc:creator>Harshith Manda</dc:creator>
  <cp:lastModifiedBy>Mike Keogh</cp:lastModifiedBy>
  <cp:revision>332</cp:revision>
  <cp:lastPrinted>2021-07-25T23:53:52Z</cp:lastPrinted>
  <dcterms:created xsi:type="dcterms:W3CDTF">2020-11-04T12:36:48Z</dcterms:created>
  <dcterms:modified xsi:type="dcterms:W3CDTF">2021-07-25T23:55:27Z</dcterms:modified>
  <cp:contentStatus/>
</cp:coreProperties>
</file>